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71" r:id="rId2"/>
    <p:sldId id="257" r:id="rId3"/>
    <p:sldId id="258" r:id="rId4"/>
    <p:sldId id="259" r:id="rId5"/>
    <p:sldId id="268" r:id="rId6"/>
    <p:sldId id="262" r:id="rId7"/>
    <p:sldId id="263" r:id="rId8"/>
    <p:sldId id="264" r:id="rId9"/>
    <p:sldId id="265" r:id="rId10"/>
    <p:sldId id="266" r:id="rId11"/>
    <p:sldId id="26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54" d="100"/>
          <a:sy n="54" d="100"/>
        </p:scale>
        <p:origin x="1248" y="7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jpeg"/><Relationship Id="rId3" Type="http://schemas.openxmlformats.org/officeDocument/2006/relationships/image" Target="../media/image17.jpeg"/><Relationship Id="rId7" Type="http://schemas.openxmlformats.org/officeDocument/2006/relationships/image" Target="../media/image48.jpeg"/><Relationship Id="rId12" Type="http://schemas.openxmlformats.org/officeDocument/2006/relationships/image" Target="../media/image53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jpeg"/><Relationship Id="rId10" Type="http://schemas.openxmlformats.org/officeDocument/2006/relationships/image" Target="../media/image51.jpeg"/><Relationship Id="rId4" Type="http://schemas.openxmlformats.org/officeDocument/2006/relationships/image" Target="../media/image14.jp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g"/><Relationship Id="rId4" Type="http://schemas.openxmlformats.org/officeDocument/2006/relationships/image" Target="../media/image15.jpg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15.jpg"/><Relationship Id="rId9" Type="http://schemas.openxmlformats.org/officeDocument/2006/relationships/image" Target="../media/image4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BC6D1E-7241-4A68-97A2-B12F116E2C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Ogrodje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6FE50C0-EB1F-4D08-B3ED-3A1821DDCC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632" y="2091060"/>
            <a:ext cx="2140065" cy="3323082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4624C02-77B5-401D-A263-948374F854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8887" y="561677"/>
            <a:ext cx="2042157" cy="485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11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ravokotnik: zaokroženi vogali 29">
            <a:extLst>
              <a:ext uri="{FF2B5EF4-FFF2-40B4-BE49-F238E27FC236}">
                <a16:creationId xmlns:a16="http://schemas.microsoft.com/office/drawing/2014/main" id="{FD492CC0-2C76-47AA-9BA9-885DD7D80230}"/>
              </a:ext>
            </a:extLst>
          </p:cNvPr>
          <p:cNvSpPr/>
          <p:nvPr/>
        </p:nvSpPr>
        <p:spPr>
          <a:xfrm>
            <a:off x="232586" y="1364865"/>
            <a:ext cx="4022891" cy="15868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7" name="Pravokotnik: zaokroženi vogali 36">
            <a:extLst>
              <a:ext uri="{FF2B5EF4-FFF2-40B4-BE49-F238E27FC236}">
                <a16:creationId xmlns:a16="http://schemas.microsoft.com/office/drawing/2014/main" id="{FA1C24F4-B881-4011-8B96-D970F041D519}"/>
              </a:ext>
            </a:extLst>
          </p:cNvPr>
          <p:cNvSpPr/>
          <p:nvPr/>
        </p:nvSpPr>
        <p:spPr>
          <a:xfrm>
            <a:off x="232586" y="1364865"/>
            <a:ext cx="4006843" cy="2541419"/>
          </a:xfrm>
          <a:prstGeom prst="roundRect">
            <a:avLst>
              <a:gd name="adj" fmla="val 90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C74C4674-74F4-4B17-858B-907D57BE1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Gibanje po kopnem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D7BD79C-E7BA-4E38-B7C6-4BFD1AAB4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586" y="1364865"/>
            <a:ext cx="4102348" cy="15868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600" dirty="0"/>
              <a:t>Vedno uporabljajo mišice</a:t>
            </a:r>
          </a:p>
          <a:p>
            <a:r>
              <a:rPr lang="sl-SI" sz="2600" dirty="0"/>
              <a:t>Brez okončin</a:t>
            </a:r>
          </a:p>
          <a:p>
            <a:r>
              <a:rPr lang="sl-SI" sz="2600" dirty="0"/>
              <a:t>Z okončinami</a:t>
            </a:r>
          </a:p>
          <a:p>
            <a:endParaRPr lang="sl-SI" sz="2000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ADA01B60-E25F-4ADD-9032-65BD6E838C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602" y="204844"/>
            <a:ext cx="3761163" cy="2820872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412B757E-16C7-48D8-A2D2-C326E30CB6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4" y="3224255"/>
            <a:ext cx="3657600" cy="274320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444C2389-541A-4599-A5C5-FC3B38F50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081" y="3526384"/>
            <a:ext cx="5250090" cy="3150054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B5E74853-9F6F-448C-A0C4-1FC78DA2DF9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402" y="3585610"/>
            <a:ext cx="3002214" cy="3002214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1C7727CD-49FE-4DBC-A56A-CEC23CE542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0149" y="3311836"/>
            <a:ext cx="4349176" cy="3256473"/>
          </a:xfrm>
          <a:prstGeom prst="rect">
            <a:avLst/>
          </a:prstGeom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AB9801E8-5D0E-42B6-9B62-DC30C6015F2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622" y="1175327"/>
            <a:ext cx="3307903" cy="2017821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8954847B-51AE-4935-AB5D-E5A12D5903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2631" y="179053"/>
            <a:ext cx="5334742" cy="3867687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D2FFF312-3D12-443D-A678-A9427BAAD52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556" y="4047375"/>
            <a:ext cx="5745889" cy="2743199"/>
          </a:xfrm>
          <a:prstGeom prst="rect">
            <a:avLst/>
          </a:prstGeom>
        </p:spPr>
      </p:pic>
      <p:sp>
        <p:nvSpPr>
          <p:cNvPr id="5" name="PoljeZBesedilom 4">
            <a:extLst>
              <a:ext uri="{FF2B5EF4-FFF2-40B4-BE49-F238E27FC236}">
                <a16:creationId xmlns:a16="http://schemas.microsoft.com/office/drawing/2014/main" id="{3BF6505F-590F-42A3-B393-3A47F100F52D}"/>
              </a:ext>
            </a:extLst>
          </p:cNvPr>
          <p:cNvSpPr txBox="1"/>
          <p:nvPr/>
        </p:nvSpPr>
        <p:spPr>
          <a:xfrm>
            <a:off x="576753" y="2877556"/>
            <a:ext cx="139249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Kopanje</a:t>
            </a:r>
          </a:p>
        </p:txBody>
      </p:sp>
      <p:sp>
        <p:nvSpPr>
          <p:cNvPr id="33" name="PoljeZBesedilom 32">
            <a:extLst>
              <a:ext uri="{FF2B5EF4-FFF2-40B4-BE49-F238E27FC236}">
                <a16:creationId xmlns:a16="http://schemas.microsoft.com/office/drawing/2014/main" id="{3742F7D6-FE58-4E12-86A9-89FC690183E7}"/>
              </a:ext>
            </a:extLst>
          </p:cNvPr>
          <p:cNvSpPr txBox="1"/>
          <p:nvPr/>
        </p:nvSpPr>
        <p:spPr>
          <a:xfrm>
            <a:off x="576753" y="3359284"/>
            <a:ext cx="131959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Letenje</a:t>
            </a:r>
          </a:p>
        </p:txBody>
      </p:sp>
      <p:pic>
        <p:nvPicPr>
          <p:cNvPr id="34" name="Slika 33">
            <a:extLst>
              <a:ext uri="{FF2B5EF4-FFF2-40B4-BE49-F238E27FC236}">
                <a16:creationId xmlns:a16="http://schemas.microsoft.com/office/drawing/2014/main" id="{F48E1CF4-02CE-425D-9908-69F00BDDF10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177" y="3110920"/>
            <a:ext cx="5334741" cy="3623931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E7D3E9D7-A3DE-4E25-8052-22C12F04F2E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746" y="159538"/>
            <a:ext cx="5280649" cy="3746746"/>
          </a:xfrm>
          <a:prstGeom prst="rect">
            <a:avLst/>
          </a:prstGeom>
        </p:spPr>
      </p:pic>
      <p:pic>
        <p:nvPicPr>
          <p:cNvPr id="32" name="Slika 31">
            <a:extLst>
              <a:ext uri="{FF2B5EF4-FFF2-40B4-BE49-F238E27FC236}">
                <a16:creationId xmlns:a16="http://schemas.microsoft.com/office/drawing/2014/main" id="{88A46905-8987-40C5-812D-77D4EF89AE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66807" y="1438375"/>
            <a:ext cx="3855683" cy="4824758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83C0B0DF-481D-411D-8C72-6D05C7A4BAE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520" y="2200166"/>
            <a:ext cx="5284915" cy="3520366"/>
          </a:xfrm>
          <a:prstGeom prst="rect">
            <a:avLst/>
          </a:prstGeom>
        </p:spPr>
      </p:pic>
      <p:pic>
        <p:nvPicPr>
          <p:cNvPr id="27" name="Slika 26">
            <a:extLst>
              <a:ext uri="{FF2B5EF4-FFF2-40B4-BE49-F238E27FC236}">
                <a16:creationId xmlns:a16="http://schemas.microsoft.com/office/drawing/2014/main" id="{52DCC543-1368-4B60-8138-3890CECDB4A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8343" y="128275"/>
            <a:ext cx="6092270" cy="3746746"/>
          </a:xfrm>
          <a:prstGeom prst="rect">
            <a:avLst/>
          </a:prstGeom>
        </p:spPr>
      </p:pic>
      <p:pic>
        <p:nvPicPr>
          <p:cNvPr id="29" name="Slika 28">
            <a:extLst>
              <a:ext uri="{FF2B5EF4-FFF2-40B4-BE49-F238E27FC236}">
                <a16:creationId xmlns:a16="http://schemas.microsoft.com/office/drawing/2014/main" id="{BD96B443-0E68-4F00-8493-BC3D3B636FA7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895" y="2974786"/>
            <a:ext cx="5004008" cy="3757162"/>
          </a:xfrm>
          <a:prstGeom prst="rect">
            <a:avLst/>
          </a:prstGeo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D845157A-4B46-487D-91E2-E94AA9079F8A}"/>
              </a:ext>
            </a:extLst>
          </p:cNvPr>
          <p:cNvSpPr txBox="1"/>
          <p:nvPr/>
        </p:nvSpPr>
        <p:spPr>
          <a:xfrm>
            <a:off x="3620149" y="6403900"/>
            <a:ext cx="8387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dirty="0"/>
              <a:t>Sova in sokol peresa: https://www.youtube.com/watch?v=a68fIQzaDBY</a:t>
            </a:r>
          </a:p>
        </p:txBody>
      </p:sp>
    </p:spTree>
    <p:extLst>
      <p:ext uri="{BB962C8B-B14F-4D97-AF65-F5344CB8AC3E}">
        <p14:creationId xmlns:p14="http://schemas.microsoft.com/office/powerpoint/2010/main" val="250390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7" grpId="0" animBg="1"/>
      <p:bldP spid="5" grpId="0"/>
      <p:bldP spid="3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D67D651D-E564-4AF3-9723-D1C9AAB614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5575" y="472853"/>
            <a:ext cx="2031520" cy="203152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B2BCB40A-90AD-41C0-97E8-A8A23622D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Ponavljanje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5650444-869B-431D-BDE3-6D7B44303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241" y="1488613"/>
            <a:ext cx="8596668" cy="5175956"/>
          </a:xfrm>
        </p:spPr>
        <p:txBody>
          <a:bodyPr>
            <a:normAutofit/>
          </a:bodyPr>
          <a:lstStyle/>
          <a:p>
            <a:r>
              <a:rPr lang="sl-SI" sz="2400" dirty="0"/>
              <a:t>Vodni drsalci</a:t>
            </a:r>
            <a:r>
              <a:rPr lang="sl-SI" sz="2000" dirty="0"/>
              <a:t>: https://www.youtube.com/watch?v=E2unnSK7WTE&amp;t=29s</a:t>
            </a:r>
          </a:p>
          <a:p>
            <a:r>
              <a:rPr lang="sl-SI" sz="2400" dirty="0"/>
              <a:t>Rogovje jelena</a:t>
            </a:r>
            <a:r>
              <a:rPr lang="sl-SI" sz="2000" dirty="0"/>
              <a:t>: https://www.youtube.com/watch?v=b7LINcDwl3o&amp;t=3s</a:t>
            </a:r>
          </a:p>
          <a:p>
            <a:pPr marL="0" indent="0">
              <a:buNone/>
            </a:pPr>
            <a:r>
              <a:rPr lang="sl-SI" sz="2400" dirty="0">
                <a:solidFill>
                  <a:srgbClr val="7030A0"/>
                </a:solidFill>
              </a:rPr>
              <a:t>Vprašanja:</a:t>
            </a:r>
          </a:p>
          <a:p>
            <a:r>
              <a:rPr lang="sl-SI" sz="2400" dirty="0">
                <a:solidFill>
                  <a:srgbClr val="7030A0"/>
                </a:solidFill>
              </a:rPr>
              <a:t>Zakaj imajo živali ogrodje?</a:t>
            </a:r>
          </a:p>
          <a:p>
            <a:r>
              <a:rPr lang="sl-SI" sz="2400" dirty="0">
                <a:solidFill>
                  <a:srgbClr val="7030A0"/>
                </a:solidFill>
              </a:rPr>
              <a:t>Kaj so prednosti zunanjega in kaj prednosti notranjega ogrodja?</a:t>
            </a:r>
          </a:p>
          <a:p>
            <a:r>
              <a:rPr lang="sl-SI" sz="2400" dirty="0">
                <a:solidFill>
                  <a:srgbClr val="7030A0"/>
                </a:solidFill>
              </a:rPr>
              <a:t>Kako se premikajo praživali?</a:t>
            </a:r>
          </a:p>
          <a:p>
            <a:r>
              <a:rPr lang="sl-SI" sz="2400" dirty="0">
                <a:solidFill>
                  <a:srgbClr val="7030A0"/>
                </a:solidFill>
              </a:rPr>
              <a:t>Zakaj se živali premikajo?</a:t>
            </a:r>
          </a:p>
        </p:txBody>
      </p:sp>
    </p:spTree>
    <p:extLst>
      <p:ext uri="{BB962C8B-B14F-4D97-AF65-F5344CB8AC3E}">
        <p14:creationId xmlns:p14="http://schemas.microsoft.com/office/powerpoint/2010/main" val="181871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lika 9">
            <a:extLst>
              <a:ext uri="{FF2B5EF4-FFF2-40B4-BE49-F238E27FC236}">
                <a16:creationId xmlns:a16="http://schemas.microsoft.com/office/drawing/2014/main" id="{32794551-1356-4348-8581-CEC61C9A3C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2399" y="13037"/>
            <a:ext cx="2042157" cy="4852465"/>
          </a:xfrm>
          <a:prstGeom prst="rect">
            <a:avLst/>
          </a:prstGeom>
        </p:spPr>
      </p:pic>
      <p:sp>
        <p:nvSpPr>
          <p:cNvPr id="19" name="Pravokotnik: zaokroženi vogali 18">
            <a:extLst>
              <a:ext uri="{FF2B5EF4-FFF2-40B4-BE49-F238E27FC236}">
                <a16:creationId xmlns:a16="http://schemas.microsoft.com/office/drawing/2014/main" id="{D9763D95-BABC-4C33-BD08-23EF33A2BDCF}"/>
              </a:ext>
            </a:extLst>
          </p:cNvPr>
          <p:cNvSpPr/>
          <p:nvPr/>
        </p:nvSpPr>
        <p:spPr>
          <a:xfrm>
            <a:off x="130191" y="1472269"/>
            <a:ext cx="5128439" cy="1889933"/>
          </a:xfrm>
          <a:prstGeom prst="roundRect">
            <a:avLst>
              <a:gd name="adj" fmla="val 181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F21A9DA-41D7-4CAE-ACA7-DC07FD9AE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Zakaj imajo živali ogrodje?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CC874DE-FA3F-4B1D-A675-39F7B722F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91" y="1516331"/>
            <a:ext cx="8596668" cy="1801811"/>
          </a:xfrm>
        </p:spPr>
        <p:txBody>
          <a:bodyPr>
            <a:normAutofit lnSpcReduction="10000"/>
          </a:bodyPr>
          <a:lstStyle/>
          <a:p>
            <a:r>
              <a:rPr lang="sl-SI" sz="2400" dirty="0"/>
              <a:t>Opora - Oblika</a:t>
            </a:r>
          </a:p>
          <a:p>
            <a:r>
              <a:rPr lang="sl-SI" sz="2400" dirty="0"/>
              <a:t>Zaščita</a:t>
            </a:r>
          </a:p>
          <a:p>
            <a:r>
              <a:rPr lang="sl-SI" sz="2400" dirty="0"/>
              <a:t>Orodje ali orožje</a:t>
            </a:r>
          </a:p>
          <a:p>
            <a:r>
              <a:rPr lang="sl-SI" sz="2400" dirty="0"/>
              <a:t>Gibanje (skelet + mišice = gibala)</a:t>
            </a:r>
          </a:p>
          <a:p>
            <a:endParaRPr lang="sl-SI" dirty="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5D9D5B81-64FE-4D87-B0DD-4B23175A3B11}"/>
              </a:ext>
            </a:extLst>
          </p:cNvPr>
          <p:cNvSpPr txBox="1"/>
          <p:nvPr/>
        </p:nvSpPr>
        <p:spPr>
          <a:xfrm>
            <a:off x="755332" y="6068420"/>
            <a:ext cx="3465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000" dirty="0"/>
              <a:t>Večje živali = večje ogrodje!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68ABE9C8-898A-4B4F-B97E-DF336C9B6A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527" y="3425235"/>
            <a:ext cx="3465500" cy="2599125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2DB9A95E-D02C-4EF3-9B74-AD076D9CF32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1344" y="4786374"/>
            <a:ext cx="3172888" cy="1892792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AA77976D-5151-4060-9661-4346D59C839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600" y="3726503"/>
            <a:ext cx="2799853" cy="2470331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32A9C5DA-3516-4E25-80B4-EBDAE76E89A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4968" y="178834"/>
            <a:ext cx="3189264" cy="3189264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E19CE5AA-7AF0-4B86-AE08-FB8EB555A92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610" y="1801369"/>
            <a:ext cx="6692711" cy="487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0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uiExpand="1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avokotnik: zaokroženi vogali 17">
            <a:extLst>
              <a:ext uri="{FF2B5EF4-FFF2-40B4-BE49-F238E27FC236}">
                <a16:creationId xmlns:a16="http://schemas.microsoft.com/office/drawing/2014/main" id="{C849269F-C832-4854-8CF9-9CA3AE532D89}"/>
              </a:ext>
            </a:extLst>
          </p:cNvPr>
          <p:cNvSpPr/>
          <p:nvPr/>
        </p:nvSpPr>
        <p:spPr>
          <a:xfrm>
            <a:off x="475093" y="1516886"/>
            <a:ext cx="3117815" cy="1542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1FBAC33F-F43A-43C5-8415-5D1ABD928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Ogrodje pri praživalih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8C1F3C6-3F41-4965-8C0A-9C71485D5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391" y="1569564"/>
            <a:ext cx="3367221" cy="1542731"/>
          </a:xfrm>
        </p:spPr>
        <p:txBody>
          <a:bodyPr>
            <a:normAutofit/>
          </a:bodyPr>
          <a:lstStyle/>
          <a:p>
            <a:r>
              <a:rPr lang="sl-SI" sz="2400" dirty="0"/>
              <a:t>Beljakovinske niti</a:t>
            </a:r>
          </a:p>
          <a:p>
            <a:r>
              <a:rPr lang="sl-SI" sz="2400" dirty="0"/>
              <a:t>Celična tekočina</a:t>
            </a:r>
          </a:p>
          <a:p>
            <a:r>
              <a:rPr lang="sl-SI" sz="2400" dirty="0"/>
              <a:t>Hišice, lupine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E62D772A-9D34-4BB2-9BFC-C5671A0E52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5075" y="3429000"/>
            <a:ext cx="4011930" cy="320954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898740D8-6F5C-4E64-B592-DA19214FC38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334" y="3429000"/>
            <a:ext cx="2327741" cy="3209544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4F9D7982-80E1-45F0-A1ED-CDA24BD1579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018" y="3730752"/>
            <a:ext cx="4280592" cy="2796653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C422E7B8-6F0F-403F-B076-2A446C3F930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6028" y="1426062"/>
            <a:ext cx="3320252" cy="1844585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64A93821-D706-426A-83B8-489577C86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4696" y="330595"/>
            <a:ext cx="3986913" cy="251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2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avokotnik: zaokroženi vogali 22">
            <a:extLst>
              <a:ext uri="{FF2B5EF4-FFF2-40B4-BE49-F238E27FC236}">
                <a16:creationId xmlns:a16="http://schemas.microsoft.com/office/drawing/2014/main" id="{2092F939-360F-4412-8FCE-C7234E4134AE}"/>
              </a:ext>
            </a:extLst>
          </p:cNvPr>
          <p:cNvSpPr/>
          <p:nvPr/>
        </p:nvSpPr>
        <p:spPr>
          <a:xfrm>
            <a:off x="232121" y="1300698"/>
            <a:ext cx="5409727" cy="11834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AE200C0E-AB72-4C69-B908-3D79FB02F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Ogrodje pri nevretenčarjih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6221A55-8A34-4825-9679-A7CC64582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439" y="1365529"/>
            <a:ext cx="8596668" cy="1801811"/>
          </a:xfrm>
        </p:spPr>
        <p:txBody>
          <a:bodyPr/>
          <a:lstStyle/>
          <a:p>
            <a:r>
              <a:rPr lang="sl-SI" sz="2400" dirty="0"/>
              <a:t>Opora s telesnimi tekočinami</a:t>
            </a:r>
          </a:p>
          <a:p>
            <a:r>
              <a:rPr lang="sl-SI" sz="2400" dirty="0"/>
              <a:t>Zunanje ogrodje (hitinjača, lupina)</a:t>
            </a:r>
          </a:p>
          <a:p>
            <a:endParaRPr lang="sl-SI" dirty="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BE90C96C-9255-4F71-A758-4E55040D8FC1}"/>
              </a:ext>
            </a:extLst>
          </p:cNvPr>
          <p:cNvSpPr txBox="1"/>
          <p:nvPr/>
        </p:nvSpPr>
        <p:spPr>
          <a:xfrm>
            <a:off x="4234009" y="3523179"/>
            <a:ext cx="281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7030A0"/>
                </a:solidFill>
              </a:rPr>
              <a:t>Kaj pa glavonožci?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4D2886FB-7022-40F7-B6C2-0AC7D124BF67}"/>
              </a:ext>
            </a:extLst>
          </p:cNvPr>
          <p:cNvSpPr txBox="1"/>
          <p:nvPr/>
        </p:nvSpPr>
        <p:spPr>
          <a:xfrm>
            <a:off x="5737302" y="6488668"/>
            <a:ext cx="6559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Hobotnica: https://www.youtube.com/watch?v=949eYdEz3Es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ABD18FB-8287-4AA3-8569-2C87583580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3211" y="424934"/>
            <a:ext cx="3759200" cy="28194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C0A5591C-D827-422F-BC03-D1B8B22B6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051" y="3613667"/>
            <a:ext cx="4801088" cy="2880653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C778A7DB-7953-45D5-8CAD-A68E8A753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4986" y="669754"/>
            <a:ext cx="4753374" cy="3172877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4C59E813-B7FF-48C2-BD08-B7E529393C9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234" y="3863115"/>
            <a:ext cx="4364659" cy="2720407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36B074A9-520F-4B7F-9A8B-E25360AC51C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862" y="3906798"/>
            <a:ext cx="3657600" cy="2743200"/>
          </a:xfrm>
          <a:prstGeom prst="rect">
            <a:avLst/>
          </a:prstGeom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70B6A7B0-1032-4389-BA33-D0F2330B713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7316" y="4195230"/>
            <a:ext cx="1749064" cy="1749064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1EDDB57F-17D2-429A-9E82-2E7BDA5BE24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074" y="2570078"/>
            <a:ext cx="2497858" cy="4103256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7F7CFEA1-9AFB-4031-8573-05F211B94BF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217" y="2646075"/>
            <a:ext cx="2738928" cy="4106339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3761609D-1AB2-431D-9981-2C7E9EC9E0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563" y="2754744"/>
            <a:ext cx="5350973" cy="391859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B0FA4BA3-2F35-49D8-B922-49FEB773406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9552" y="1950884"/>
            <a:ext cx="6121636" cy="459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6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" grpId="0"/>
      <p:bldP spid="4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ravokotnik: zaokroženi vogali 31">
            <a:extLst>
              <a:ext uri="{FF2B5EF4-FFF2-40B4-BE49-F238E27FC236}">
                <a16:creationId xmlns:a16="http://schemas.microsoft.com/office/drawing/2014/main" id="{51CB81CC-C384-454D-B246-FD6B9EB0EBEB}"/>
              </a:ext>
            </a:extLst>
          </p:cNvPr>
          <p:cNvSpPr/>
          <p:nvPr/>
        </p:nvSpPr>
        <p:spPr>
          <a:xfrm>
            <a:off x="4642338" y="1358362"/>
            <a:ext cx="3088599" cy="15227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A73844BC-BE6C-4712-8617-FAB887847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319" y="130246"/>
            <a:ext cx="6907498" cy="554134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AAEF455-AC68-401A-A1B4-E6F80854B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Ogrodje pri vretenčarjih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DCB96B0E-02AE-4F68-9670-A2ED9BEA5382}"/>
              </a:ext>
            </a:extLst>
          </p:cNvPr>
          <p:cNvSpPr txBox="1"/>
          <p:nvPr/>
        </p:nvSpPr>
        <p:spPr>
          <a:xfrm>
            <a:off x="2467850" y="4878385"/>
            <a:ext cx="1085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>
                <a:solidFill>
                  <a:srgbClr val="7030A0"/>
                </a:solidFill>
              </a:rPr>
              <a:t>Zobje?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69A3E039-A069-4373-87B7-139719A4E57C}"/>
              </a:ext>
            </a:extLst>
          </p:cNvPr>
          <p:cNvSpPr txBox="1"/>
          <p:nvPr/>
        </p:nvSpPr>
        <p:spPr>
          <a:xfrm>
            <a:off x="2506322" y="5467101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>
                <a:solidFill>
                  <a:srgbClr val="7030A0"/>
                </a:solidFill>
              </a:rPr>
              <a:t>Želve?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6FE759EB-C0B8-4778-840D-A466E512BDD1}"/>
              </a:ext>
            </a:extLst>
          </p:cNvPr>
          <p:cNvSpPr txBox="1"/>
          <p:nvPr/>
        </p:nvSpPr>
        <p:spPr>
          <a:xfrm>
            <a:off x="6186637" y="6091961"/>
            <a:ext cx="2542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7030A0"/>
                </a:solidFill>
              </a:rPr>
              <a:t>Iz česa so kosti?</a:t>
            </a:r>
            <a:endParaRPr lang="sl-SI" sz="2000" dirty="0">
              <a:solidFill>
                <a:srgbClr val="7030A0"/>
              </a:solidFill>
            </a:endParaRPr>
          </a:p>
        </p:txBody>
      </p:sp>
      <p:sp>
        <p:nvSpPr>
          <p:cNvPr id="8" name="PoljeZBesedilom 7">
            <a:extLst>
              <a:ext uri="{FF2B5EF4-FFF2-40B4-BE49-F238E27FC236}">
                <a16:creationId xmlns:a16="http://schemas.microsoft.com/office/drawing/2014/main" id="{0D6D2A97-0BEA-419C-9FF2-9FD29EF8E3E6}"/>
              </a:ext>
            </a:extLst>
          </p:cNvPr>
          <p:cNvSpPr txBox="1"/>
          <p:nvPr/>
        </p:nvSpPr>
        <p:spPr>
          <a:xfrm>
            <a:off x="2467850" y="6042488"/>
            <a:ext cx="3257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>
                <a:solidFill>
                  <a:srgbClr val="7030A0"/>
                </a:solidFill>
              </a:rPr>
              <a:t>Povezave med kostmi?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B3BBEFFC-5B1C-4009-888D-F6DC44EF910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019" y="1335000"/>
            <a:ext cx="3686678" cy="3256565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5F7BEA96-95CD-46FA-818D-9885F7AB5A1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36" y="4942980"/>
            <a:ext cx="1749064" cy="1749064"/>
          </a:xfrm>
          <a:prstGeom prst="rect">
            <a:avLst/>
          </a:prstGeom>
        </p:spPr>
      </p:pic>
      <p:sp>
        <p:nvSpPr>
          <p:cNvPr id="22" name="Pravokotnik: zaokroženi vogali 21">
            <a:extLst>
              <a:ext uri="{FF2B5EF4-FFF2-40B4-BE49-F238E27FC236}">
                <a16:creationId xmlns:a16="http://schemas.microsoft.com/office/drawing/2014/main" id="{CE46430A-9B5F-4DB0-AA6A-575873A0F27E}"/>
              </a:ext>
            </a:extLst>
          </p:cNvPr>
          <p:cNvSpPr/>
          <p:nvPr/>
        </p:nvSpPr>
        <p:spPr>
          <a:xfrm>
            <a:off x="527336" y="1358362"/>
            <a:ext cx="3686678" cy="3148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3" name="Označba mesta vsebine 2">
            <a:extLst>
              <a:ext uri="{FF2B5EF4-FFF2-40B4-BE49-F238E27FC236}">
                <a16:creationId xmlns:a16="http://schemas.microsoft.com/office/drawing/2014/main" id="{4AFC5911-9C6F-4845-85ED-A05E0DBDD34C}"/>
              </a:ext>
            </a:extLst>
          </p:cNvPr>
          <p:cNvSpPr txBox="1">
            <a:spLocks/>
          </p:cNvSpPr>
          <p:nvPr/>
        </p:nvSpPr>
        <p:spPr>
          <a:xfrm>
            <a:off x="812985" y="1446083"/>
            <a:ext cx="8596668" cy="27670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sl-SI" sz="2400" dirty="0"/>
              <a:t>Okostje – kosti</a:t>
            </a:r>
          </a:p>
          <a:p>
            <a:r>
              <a:rPr lang="sl-SI" sz="2400" dirty="0"/>
              <a:t>Lobanja</a:t>
            </a:r>
          </a:p>
          <a:p>
            <a:r>
              <a:rPr lang="sl-SI" sz="2400" dirty="0"/>
              <a:t>Hrbtenica – vretenca</a:t>
            </a:r>
          </a:p>
          <a:p>
            <a:r>
              <a:rPr lang="sl-SI" sz="2400" dirty="0"/>
              <a:t>Rep</a:t>
            </a:r>
          </a:p>
          <a:p>
            <a:r>
              <a:rPr lang="sl-SI" sz="2400" dirty="0"/>
              <a:t>Rebra</a:t>
            </a:r>
          </a:p>
          <a:p>
            <a:r>
              <a:rPr lang="sl-SI" sz="2400" dirty="0"/>
              <a:t>Okončine</a:t>
            </a:r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F9413677-4EF1-4AAE-B161-C1FC9B3FBFA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2348" y="118199"/>
            <a:ext cx="3522608" cy="3522608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064E9E20-2710-4CB5-99BD-C1B75809895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2786" y="1198853"/>
            <a:ext cx="7163115" cy="3760635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2619C98A-92E0-439C-AABE-E1D4BD3B94F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111" y="1255605"/>
            <a:ext cx="4001971" cy="4770404"/>
          </a:xfrm>
          <a:prstGeom prst="rect">
            <a:avLst/>
          </a:prstGeom>
        </p:spPr>
      </p:pic>
      <p:sp>
        <p:nvSpPr>
          <p:cNvPr id="31" name="PoljeZBesedilom 30">
            <a:extLst>
              <a:ext uri="{FF2B5EF4-FFF2-40B4-BE49-F238E27FC236}">
                <a16:creationId xmlns:a16="http://schemas.microsoft.com/office/drawing/2014/main" id="{1061A8A6-9EA9-48E2-87ED-4AAC9C6B9392}"/>
              </a:ext>
            </a:extLst>
          </p:cNvPr>
          <p:cNvSpPr txBox="1"/>
          <p:nvPr/>
        </p:nvSpPr>
        <p:spPr>
          <a:xfrm>
            <a:off x="4937711" y="1424314"/>
            <a:ext cx="3088599" cy="1456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Sklepi: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Gibljivi</a:t>
            </a:r>
          </a:p>
          <a:p>
            <a:pPr marL="342900" indent="-3429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sl-SI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Negibljivi - šivi</a:t>
            </a:r>
          </a:p>
        </p:txBody>
      </p:sp>
    </p:spTree>
    <p:extLst>
      <p:ext uri="{BB962C8B-B14F-4D97-AF65-F5344CB8AC3E}">
        <p14:creationId xmlns:p14="http://schemas.microsoft.com/office/powerpoint/2010/main" val="53439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" grpId="0"/>
      <p:bldP spid="5" grpId="0"/>
      <p:bldP spid="8" grpId="0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vokotnik: zaokroženi vogali 14">
            <a:extLst>
              <a:ext uri="{FF2B5EF4-FFF2-40B4-BE49-F238E27FC236}">
                <a16:creationId xmlns:a16="http://schemas.microsoft.com/office/drawing/2014/main" id="{0CB94D7F-3862-40E2-8CB0-F4C71FF0539F}"/>
              </a:ext>
            </a:extLst>
          </p:cNvPr>
          <p:cNvSpPr/>
          <p:nvPr/>
        </p:nvSpPr>
        <p:spPr>
          <a:xfrm>
            <a:off x="248615" y="1291623"/>
            <a:ext cx="5972908" cy="2680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F7213066-D9A4-4282-8FCA-90223EBA3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Zakaj se živali gibajo?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C85941D-9A27-4BE2-A673-11155FD006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580" y="1351674"/>
            <a:ext cx="8596668" cy="3880773"/>
          </a:xfrm>
        </p:spPr>
        <p:txBody>
          <a:bodyPr/>
          <a:lstStyle/>
          <a:p>
            <a:pPr lvl="0"/>
            <a:r>
              <a:rPr lang="sl-SI" sz="2400" dirty="0"/>
              <a:t>Aktivno iskanje hrane</a:t>
            </a:r>
          </a:p>
          <a:p>
            <a:pPr lvl="0"/>
            <a:r>
              <a:rPr lang="sl-SI" sz="2400" dirty="0"/>
              <a:t>Izogibanje plenilcem</a:t>
            </a:r>
          </a:p>
          <a:p>
            <a:pPr lvl="0"/>
            <a:r>
              <a:rPr lang="sl-SI" sz="2400" dirty="0"/>
              <a:t>Iskanje partnerja</a:t>
            </a:r>
          </a:p>
          <a:p>
            <a:pPr lvl="0"/>
            <a:r>
              <a:rPr lang="sl-SI" sz="2400" dirty="0"/>
              <a:t>Izognejo slabim razmeram</a:t>
            </a:r>
          </a:p>
          <a:p>
            <a:pPr lvl="0"/>
            <a:r>
              <a:rPr lang="sl-SI" sz="2400" dirty="0"/>
              <a:t>Iskanje novega življenjskega prostora</a:t>
            </a:r>
          </a:p>
          <a:p>
            <a:endParaRPr lang="sl-SI" dirty="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7DF189D0-8BC9-43D0-841F-4A98361C9669}"/>
              </a:ext>
            </a:extLst>
          </p:cNvPr>
          <p:cNvSpPr txBox="1"/>
          <p:nvPr/>
        </p:nvSpPr>
        <p:spPr>
          <a:xfrm>
            <a:off x="558355" y="6144770"/>
            <a:ext cx="5020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7030A0"/>
                </a:solidFill>
              </a:rPr>
              <a:t>Kaj živali potrebujejo za gibanje?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1DA6EE2-C463-40B4-9325-F1B0974BFE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9657" y="130838"/>
            <a:ext cx="3657600" cy="2743200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8E1B340-7E99-4BFA-A901-C5152E83C5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678" y="2934089"/>
            <a:ext cx="3946579" cy="268094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3D5F64DF-F18B-4FAC-BC37-EF5C34FE8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671" y="482397"/>
            <a:ext cx="2720109" cy="2040082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4328BB12-4BC9-455A-A70B-582899BCFC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864" y="4038761"/>
            <a:ext cx="2192060" cy="2720591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AEE0F435-56A7-471F-8A8B-7DF7ED1FE63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69" y="4117406"/>
            <a:ext cx="4386854" cy="192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: zaokroženi vogali 8">
            <a:extLst>
              <a:ext uri="{FF2B5EF4-FFF2-40B4-BE49-F238E27FC236}">
                <a16:creationId xmlns:a16="http://schemas.microsoft.com/office/drawing/2014/main" id="{E5BC9B95-A5E3-4447-82C6-68FADE25AF66}"/>
              </a:ext>
            </a:extLst>
          </p:cNvPr>
          <p:cNvSpPr/>
          <p:nvPr/>
        </p:nvSpPr>
        <p:spPr>
          <a:xfrm>
            <a:off x="201989" y="1314792"/>
            <a:ext cx="3543533" cy="18655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6BDE8A6-78D6-433F-8C6A-AD81B1367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Kako se gibajo praživali?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A4A4762-77D3-4310-816B-AEE435CBF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990" y="1478458"/>
            <a:ext cx="8596668" cy="1785769"/>
          </a:xfrm>
        </p:spPr>
        <p:txBody>
          <a:bodyPr/>
          <a:lstStyle/>
          <a:p>
            <a:pPr lvl="0"/>
            <a:r>
              <a:rPr lang="sl-SI" sz="2400" dirty="0"/>
              <a:t>Migetalke</a:t>
            </a:r>
          </a:p>
          <a:p>
            <a:pPr lvl="0"/>
            <a:r>
              <a:rPr lang="sl-SI" sz="2400" dirty="0"/>
              <a:t>Bički</a:t>
            </a:r>
          </a:p>
          <a:p>
            <a:pPr lvl="0"/>
            <a:r>
              <a:rPr lang="sl-SI" sz="2400" dirty="0"/>
              <a:t>Spreminjanje oblike</a:t>
            </a:r>
          </a:p>
          <a:p>
            <a:pPr lvl="0"/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C282EFC8-5B95-4768-BB72-584D4AF8E05C}"/>
              </a:ext>
            </a:extLst>
          </p:cNvPr>
          <p:cNvSpPr txBox="1"/>
          <p:nvPr/>
        </p:nvSpPr>
        <p:spPr>
          <a:xfrm>
            <a:off x="835595" y="5786735"/>
            <a:ext cx="4878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>
                <a:solidFill>
                  <a:srgbClr val="7030A0"/>
                </a:solidFill>
              </a:rPr>
              <a:t>Tudi v človeku so takšne strukture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9D6633B-38D0-4EE1-BA08-5EF04D2897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866" y="3440199"/>
            <a:ext cx="3249144" cy="3249144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6BB91F66-6C24-4576-AAC5-0B5A418F75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866" y="168657"/>
            <a:ext cx="3249144" cy="3249144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490D8662-C40A-47F5-9BEB-DD2746B4D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479" y="2147648"/>
            <a:ext cx="4375685" cy="291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ravokotnik: zaokroženi vogali 14">
            <a:extLst>
              <a:ext uri="{FF2B5EF4-FFF2-40B4-BE49-F238E27FC236}">
                <a16:creationId xmlns:a16="http://schemas.microsoft.com/office/drawing/2014/main" id="{1C103AC3-67CA-4BA7-9A99-6EE21840926C}"/>
              </a:ext>
            </a:extLst>
          </p:cNvPr>
          <p:cNvSpPr/>
          <p:nvPr/>
        </p:nvSpPr>
        <p:spPr>
          <a:xfrm>
            <a:off x="308057" y="1331876"/>
            <a:ext cx="4500883" cy="18623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084BAFAC-CECE-4318-99C8-BCC56D4B0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6063"/>
          </a:xfrm>
        </p:spPr>
        <p:txBody>
          <a:bodyPr/>
          <a:lstStyle/>
          <a:p>
            <a:r>
              <a:rPr lang="sl-SI" dirty="0"/>
              <a:t>Kako se gibajo večje živali?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F01F80C-AF68-4209-8B92-BB4509A2E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606" y="1539640"/>
            <a:ext cx="8596668" cy="12684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l-SI" sz="2400" dirty="0"/>
              <a:t>Mišice so osnova gibanja</a:t>
            </a:r>
          </a:p>
          <a:p>
            <a:r>
              <a:rPr lang="sl-SI" sz="2400" dirty="0"/>
              <a:t>Gibanje samo z mišicami</a:t>
            </a:r>
          </a:p>
          <a:p>
            <a:r>
              <a:rPr lang="sl-SI" sz="2400" dirty="0"/>
              <a:t>Gibala (mišice + skelet)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A8AD1FB-A22A-48DF-84B2-CB54B6BD94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539" y="3498059"/>
            <a:ext cx="3373939" cy="297685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32AA8551-7419-4C90-BB18-3A1FAAC683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0100" y="1627940"/>
            <a:ext cx="3275691" cy="186237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64D60C8E-323F-4516-8A9D-5A28F9A8E6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330" y="3498059"/>
            <a:ext cx="3765046" cy="2868214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4BB2F19F-196F-4269-805C-27BDE180044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330" y="445427"/>
            <a:ext cx="3665092" cy="2748819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4898DB69-A5AD-4EA6-99F4-F5772C07F3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4281" y="3801796"/>
            <a:ext cx="3841912" cy="256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7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ravokotnik: zaokroženi vogali 25">
            <a:extLst>
              <a:ext uri="{FF2B5EF4-FFF2-40B4-BE49-F238E27FC236}">
                <a16:creationId xmlns:a16="http://schemas.microsoft.com/office/drawing/2014/main" id="{8D3E0D18-24AD-4399-8943-5DDF94E44AF0}"/>
              </a:ext>
            </a:extLst>
          </p:cNvPr>
          <p:cNvSpPr/>
          <p:nvPr/>
        </p:nvSpPr>
        <p:spPr>
          <a:xfrm>
            <a:off x="211015" y="1248508"/>
            <a:ext cx="2409093" cy="22926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615291A-ECD6-4690-B29A-A55108E3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Gibanje v vodi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D57141F-D426-49E5-9BFE-7B4CD4381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893" y="1388122"/>
            <a:ext cx="6172645" cy="2614864"/>
          </a:xfrm>
        </p:spPr>
        <p:txBody>
          <a:bodyPr>
            <a:normAutofit/>
          </a:bodyPr>
          <a:lstStyle/>
          <a:p>
            <a:r>
              <a:rPr lang="sl-SI" sz="2400" dirty="0"/>
              <a:t>Pritrjene</a:t>
            </a:r>
          </a:p>
          <a:p>
            <a:r>
              <a:rPr lang="sl-SI" sz="2400" dirty="0"/>
              <a:t>Lebdenje</a:t>
            </a:r>
          </a:p>
          <a:p>
            <a:r>
              <a:rPr lang="sl-SI" sz="2400" dirty="0"/>
              <a:t>Plavanje</a:t>
            </a:r>
          </a:p>
          <a:p>
            <a:r>
              <a:rPr lang="sl-SI" sz="2400" dirty="0"/>
              <a:t>Oboje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5F410674-5201-4614-B9A3-B8F709BDAB8E}"/>
              </a:ext>
            </a:extLst>
          </p:cNvPr>
          <p:cNvSpPr txBox="1"/>
          <p:nvPr/>
        </p:nvSpPr>
        <p:spPr>
          <a:xfrm>
            <a:off x="3146832" y="2989849"/>
            <a:ext cx="3513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>
                <a:solidFill>
                  <a:srgbClr val="7030A0"/>
                </a:solidFill>
              </a:rPr>
              <a:t>Velikost organizmov?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:a16="http://schemas.microsoft.com/office/drawing/2014/main" id="{3EF1F69C-349B-45EE-826E-027BA2F5B662}"/>
              </a:ext>
            </a:extLst>
          </p:cNvPr>
          <p:cNvSpPr txBox="1"/>
          <p:nvPr/>
        </p:nvSpPr>
        <p:spPr>
          <a:xfrm>
            <a:off x="3209798" y="3051404"/>
            <a:ext cx="3387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dirty="0">
                <a:solidFill>
                  <a:srgbClr val="7030A0"/>
                </a:solidFill>
              </a:rPr>
              <a:t>Hidrodinamična oblika?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2418837B-67F7-4A6A-871E-59FB88E4048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086" y="255039"/>
            <a:ext cx="4044276" cy="2689444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A00C642-D783-4F0A-A5DC-BF1D5170EC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2828" y="258402"/>
            <a:ext cx="3573465" cy="2680099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7A4DD538-D58F-4EE8-AD18-C6A9AC4B3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9692" y="3111371"/>
            <a:ext cx="4699670" cy="3137030"/>
          </a:xfrm>
          <a:prstGeom prst="rect">
            <a:avLst/>
          </a:prstGeom>
        </p:spPr>
      </p:pic>
      <p:sp>
        <p:nvSpPr>
          <p:cNvPr id="25" name="PoljeZBesedilom 24">
            <a:extLst>
              <a:ext uri="{FF2B5EF4-FFF2-40B4-BE49-F238E27FC236}">
                <a16:creationId xmlns:a16="http://schemas.microsoft.com/office/drawing/2014/main" id="{12988D4A-A8B0-40CA-8737-D6E19DC47BCC}"/>
              </a:ext>
            </a:extLst>
          </p:cNvPr>
          <p:cNvSpPr txBox="1"/>
          <p:nvPr/>
        </p:nvSpPr>
        <p:spPr>
          <a:xfrm>
            <a:off x="5058701" y="6448455"/>
            <a:ext cx="7133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/>
              <a:t>Plavanje školjk: https://www.youtube.com/watch?v=XGgPV2nqUV0</a:t>
            </a:r>
          </a:p>
        </p:txBody>
      </p:sp>
      <p:sp>
        <p:nvSpPr>
          <p:cNvPr id="27" name="PoljeZBesedilom 26">
            <a:extLst>
              <a:ext uri="{FF2B5EF4-FFF2-40B4-BE49-F238E27FC236}">
                <a16:creationId xmlns:a16="http://schemas.microsoft.com/office/drawing/2014/main" id="{1E1267B9-2202-4A13-BBC8-8E713D98CCD4}"/>
              </a:ext>
            </a:extLst>
          </p:cNvPr>
          <p:cNvSpPr txBox="1"/>
          <p:nvPr/>
        </p:nvSpPr>
        <p:spPr>
          <a:xfrm>
            <a:off x="2556318" y="6324316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7030A0"/>
                </a:solidFill>
              </a:rPr>
              <a:t>Plavuti?</a:t>
            </a:r>
          </a:p>
        </p:txBody>
      </p:sp>
      <p:pic>
        <p:nvPicPr>
          <p:cNvPr id="28" name="Slika 27">
            <a:extLst>
              <a:ext uri="{FF2B5EF4-FFF2-40B4-BE49-F238E27FC236}">
                <a16:creationId xmlns:a16="http://schemas.microsoft.com/office/drawing/2014/main" id="{93063173-B1A4-423D-9D11-1FDC11518D5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76" y="3633534"/>
            <a:ext cx="6029362" cy="2649622"/>
          </a:xfrm>
          <a:prstGeom prst="rect">
            <a:avLst/>
          </a:prstGeom>
        </p:spPr>
      </p:pic>
      <p:pic>
        <p:nvPicPr>
          <p:cNvPr id="30" name="Slika 29">
            <a:extLst>
              <a:ext uri="{FF2B5EF4-FFF2-40B4-BE49-F238E27FC236}">
                <a16:creationId xmlns:a16="http://schemas.microsoft.com/office/drawing/2014/main" id="{C84AA810-38D4-4D87-9290-0928CBABC8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1628" y="1100569"/>
            <a:ext cx="4273542" cy="4273542"/>
          </a:xfrm>
          <a:prstGeom prst="rect">
            <a:avLst/>
          </a:prstGeom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id="{72500E10-8DED-468D-B625-0C076B544EE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13" y="3636542"/>
            <a:ext cx="10146324" cy="3221458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F1B2C994-2F2E-4599-8CD5-C74E5C9516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176" y="3881750"/>
            <a:ext cx="7950706" cy="2822501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F8DE60D0-2C8C-4157-BBBA-798E56A5E9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0462" y="279072"/>
            <a:ext cx="5597584" cy="396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1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" grpId="0"/>
      <p:bldP spid="4" grpId="1"/>
      <p:bldP spid="5" grpId="0"/>
      <p:bldP spid="5" grpId="1"/>
      <p:bldP spid="25" grpId="0"/>
      <p:bldP spid="27" grpId="0"/>
      <p:bldP spid="27" grpId="1"/>
    </p:bldLst>
  </p:timing>
</p:sld>
</file>

<file path=ppt/theme/theme1.xml><?xml version="1.0" encoding="utf-8"?>
<a:theme xmlns:a="http://schemas.openxmlformats.org/drawingml/2006/main" name="Gladko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2044</TotalTime>
  <Words>291</Words>
  <Application>Microsoft Office PowerPoint</Application>
  <PresentationFormat>Širokozaslonsko</PresentationFormat>
  <Paragraphs>70</Paragraphs>
  <Slides>11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11</vt:i4>
      </vt:variant>
    </vt:vector>
  </HeadingPairs>
  <TitlesOfParts>
    <vt:vector size="15" baseType="lpstr">
      <vt:lpstr>Arial</vt:lpstr>
      <vt:lpstr>Trebuchet MS</vt:lpstr>
      <vt:lpstr>Wingdings 3</vt:lpstr>
      <vt:lpstr>Gladko</vt:lpstr>
      <vt:lpstr>Ogrodje</vt:lpstr>
      <vt:lpstr>Zakaj imajo živali ogrodje?</vt:lpstr>
      <vt:lpstr>Ogrodje pri praživalih</vt:lpstr>
      <vt:lpstr>Ogrodje pri nevretenčarjih</vt:lpstr>
      <vt:lpstr>Ogrodje pri vretenčarjih</vt:lpstr>
      <vt:lpstr>Zakaj se živali gibajo?</vt:lpstr>
      <vt:lpstr>Kako se gibajo praživali?</vt:lpstr>
      <vt:lpstr>Kako se gibajo večje živali?</vt:lpstr>
      <vt:lpstr>Gibanje v vodi</vt:lpstr>
      <vt:lpstr>Gibanje po kopnem</vt:lpstr>
      <vt:lpstr>Ponavljanje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Koža</dc:title>
  <dc:creator>Gašper Teran</dc:creator>
  <cp:lastModifiedBy>Gašper Teran</cp:lastModifiedBy>
  <cp:revision>58</cp:revision>
  <dcterms:created xsi:type="dcterms:W3CDTF">2018-04-07T18:06:06Z</dcterms:created>
  <dcterms:modified xsi:type="dcterms:W3CDTF">2018-04-11T17:11:43Z</dcterms:modified>
</cp:coreProperties>
</file>