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../Documents/2.%209letka/DELOVNI%20LISTI/IZOLACIJA/7.%20teden/MALIM%20SO%20V&#352;E&#268;%20-%20POSNETEK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05523" y="256349"/>
            <a:ext cx="10318418" cy="4394988"/>
          </a:xfrm>
        </p:spPr>
        <p:txBody>
          <a:bodyPr/>
          <a:lstStyle/>
          <a:p>
            <a:r>
              <a:rPr lang="sl-SI" dirty="0"/>
              <a:t>MALIM SO VŠEČ</a:t>
            </a:r>
            <a:br>
              <a:rPr lang="sl-SI" dirty="0"/>
            </a:br>
            <a:r>
              <a:rPr lang="sl-SI" sz="2400" cap="none" dirty="0"/>
              <a:t>Dušan Radović</a:t>
            </a:r>
            <a:endParaRPr lang="sl-SI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18833" y="6021238"/>
            <a:ext cx="4584832" cy="742279"/>
          </a:xfr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sl-SI" dirty="0"/>
              <a:t>2.RAZRED</a:t>
            </a:r>
          </a:p>
          <a:p>
            <a:r>
              <a:rPr lang="sl-SI" dirty="0"/>
              <a:t>OŠ ŠMARJE PRI KOPRU</a:t>
            </a:r>
          </a:p>
        </p:txBody>
      </p:sp>
      <p:pic>
        <p:nvPicPr>
          <p:cNvPr id="6" name="Slika 5" descr="C:\Users\Diana\AppData\Local\Microsoft\Windows\INetCache\Content.MSO\4B8403F8.tmp">
            <a:extLst>
              <a:ext uri="{FF2B5EF4-FFF2-40B4-BE49-F238E27FC236}">
                <a16:creationId xmlns:a16="http://schemas.microsoft.com/office/drawing/2014/main" id="{C6BD398B-71A1-4C38-B21E-DA9040B3C86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25750" r="29750"/>
          <a:stretch/>
        </p:blipFill>
        <p:spPr bwMode="auto">
          <a:xfrm>
            <a:off x="2641070" y="3098800"/>
            <a:ext cx="2278064" cy="375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515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67595" y="762001"/>
            <a:ext cx="10178322" cy="5218385"/>
          </a:xfrm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sl-SI" sz="3600" dirty="0">
                <a:solidFill>
                  <a:schemeClr val="accent1">
                    <a:lumMod val="75000"/>
                  </a:schemeClr>
                </a:solidFill>
                <a:latin typeface="Sitka Small" panose="02000505000000020004" pitchFamily="2" charset="0"/>
                <a:ea typeface="Times New Roman" panose="02020603050405020304" pitchFamily="18" charset="0"/>
              </a:rPr>
              <a:t>Pesnik Boris A. Novak je v pesmi o besedah, pesnikih in otrocih zapisal, </a:t>
            </a:r>
            <a:r>
              <a:rPr lang="sl-SI" sz="3600" b="1" u="sng" dirty="0">
                <a:solidFill>
                  <a:schemeClr val="accent1">
                    <a:lumMod val="75000"/>
                  </a:schemeClr>
                </a:solidFill>
                <a:latin typeface="Sitka Small" panose="02000505000000020004" pitchFamily="2" charset="0"/>
                <a:ea typeface="Times New Roman" panose="02020603050405020304" pitchFamily="18" charset="0"/>
              </a:rPr>
              <a:t>da imajo otroci poseben dar, s katerim poslušajo, čutijo, okušajo in duhajo besede.</a:t>
            </a:r>
          </a:p>
          <a:p>
            <a:pPr marL="0" indent="0">
              <a:spcAft>
                <a:spcPts val="0"/>
              </a:spcAft>
              <a:buNone/>
              <a:tabLst>
                <a:tab pos="180340" algn="l"/>
              </a:tabLst>
            </a:pPr>
            <a:endParaRPr lang="sl-SI" sz="3600" dirty="0">
              <a:solidFill>
                <a:schemeClr val="accent1">
                  <a:lumMod val="75000"/>
                </a:schemeClr>
              </a:solidFill>
              <a:latin typeface="Sitka Small" panose="02000505000000020004" pitchFamily="2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sl-SI" sz="3600" dirty="0">
                <a:solidFill>
                  <a:schemeClr val="accent1">
                    <a:lumMod val="75000"/>
                  </a:schemeClr>
                </a:solidFill>
                <a:latin typeface="Sitka Small" panose="02000505000000020004" pitchFamily="2" charset="0"/>
                <a:ea typeface="Times New Roman" panose="02020603050405020304" pitchFamily="18" charset="0"/>
              </a:rPr>
              <a:t>RAZMISLI, kaj je pesnik </a:t>
            </a:r>
          </a:p>
          <a:p>
            <a:pPr marL="0" indent="0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sl-SI" sz="3600" dirty="0">
                <a:solidFill>
                  <a:schemeClr val="accent1">
                    <a:lumMod val="75000"/>
                  </a:schemeClr>
                </a:solidFill>
                <a:latin typeface="Sitka Small" panose="02000505000000020004" pitchFamily="2" charset="0"/>
                <a:ea typeface="Times New Roman" panose="02020603050405020304" pitchFamily="18" charset="0"/>
              </a:rPr>
              <a:t>s tem mislil.</a:t>
            </a:r>
          </a:p>
          <a:p>
            <a:endParaRPr lang="sl-SI" dirty="0"/>
          </a:p>
        </p:txBody>
      </p:sp>
      <p:pic>
        <p:nvPicPr>
          <p:cNvPr id="8" name="Slika 7" descr="Bitmoji Image">
            <a:extLst>
              <a:ext uri="{FF2B5EF4-FFF2-40B4-BE49-F238E27FC236}">
                <a16:creationId xmlns:a16="http://schemas.microsoft.com/office/drawing/2014/main" id="{4758CEAB-8BAF-495A-AE8F-0CBC0AAAFE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67" y="3313387"/>
            <a:ext cx="3302000" cy="3383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0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8865" y="1062094"/>
            <a:ext cx="10178322" cy="1492132"/>
          </a:xfrm>
        </p:spPr>
        <p:txBody>
          <a:bodyPr/>
          <a:lstStyle/>
          <a:p>
            <a:pPr algn="ctr"/>
            <a:r>
              <a:rPr lang="sl-SI" dirty="0"/>
              <a:t>Igra besed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04059" y="2907936"/>
            <a:ext cx="4171660" cy="995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Naštej nekaj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Zaobljen pravokotni oblaček 3"/>
          <p:cNvSpPr/>
          <p:nvPr/>
        </p:nvSpPr>
        <p:spPr>
          <a:xfrm rot="8678572" flipH="1">
            <a:off x="8194321" y="4029907"/>
            <a:ext cx="2816772" cy="18287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Zaobljen pravokotni oblaček 4"/>
          <p:cNvSpPr/>
          <p:nvPr/>
        </p:nvSpPr>
        <p:spPr>
          <a:xfrm rot="10800000">
            <a:off x="4646520" y="4787462"/>
            <a:ext cx="2816772" cy="18287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 pravokotni oblaček 5"/>
          <p:cNvSpPr/>
          <p:nvPr/>
        </p:nvSpPr>
        <p:spPr>
          <a:xfrm rot="1227360">
            <a:off x="8727010" y="925698"/>
            <a:ext cx="2816772" cy="18287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 pravokotni oblaček 6"/>
          <p:cNvSpPr/>
          <p:nvPr/>
        </p:nvSpPr>
        <p:spPr>
          <a:xfrm rot="20548495" flipH="1">
            <a:off x="1241731" y="672711"/>
            <a:ext cx="2816772" cy="18287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 pravokotni oblaček 7"/>
          <p:cNvSpPr/>
          <p:nvPr/>
        </p:nvSpPr>
        <p:spPr>
          <a:xfrm rot="12763369">
            <a:off x="1179500" y="4171242"/>
            <a:ext cx="2816772" cy="18287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 rot="20475808">
            <a:off x="1356115" y="1013075"/>
            <a:ext cx="2588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+mj-lt"/>
              </a:rPr>
              <a:t>nenavadnih </a:t>
            </a:r>
          </a:p>
          <a:p>
            <a:pPr algn="ctr"/>
            <a:r>
              <a:rPr lang="sl-SI" sz="3200" dirty="0">
                <a:latin typeface="+mj-lt"/>
              </a:rPr>
              <a:t>besed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4752397" y="5201658"/>
            <a:ext cx="2588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+mj-lt"/>
              </a:rPr>
              <a:t>kislih </a:t>
            </a:r>
          </a:p>
          <a:p>
            <a:pPr algn="ctr"/>
            <a:r>
              <a:rPr lang="sl-SI" sz="3200" dirty="0">
                <a:latin typeface="+mj-lt"/>
              </a:rPr>
              <a:t>besed</a:t>
            </a:r>
          </a:p>
        </p:txBody>
      </p:sp>
      <p:sp>
        <p:nvSpPr>
          <p:cNvPr id="11" name="PoljeZBesedilom 10"/>
          <p:cNvSpPr txBox="1"/>
          <p:nvPr/>
        </p:nvSpPr>
        <p:spPr>
          <a:xfrm rot="1946378">
            <a:off x="1293885" y="4547032"/>
            <a:ext cx="2588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+mj-lt"/>
              </a:rPr>
              <a:t>sladkih </a:t>
            </a:r>
          </a:p>
          <a:p>
            <a:pPr algn="ctr"/>
            <a:r>
              <a:rPr lang="sl-SI" sz="3200" dirty="0">
                <a:latin typeface="+mj-lt"/>
              </a:rPr>
              <a:t>besed</a:t>
            </a:r>
          </a:p>
        </p:txBody>
      </p:sp>
      <p:sp>
        <p:nvSpPr>
          <p:cNvPr id="12" name="PoljeZBesedilom 11"/>
          <p:cNvSpPr txBox="1"/>
          <p:nvPr/>
        </p:nvSpPr>
        <p:spPr>
          <a:xfrm rot="1258587">
            <a:off x="8682129" y="1252341"/>
            <a:ext cx="2588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+mj-lt"/>
              </a:rPr>
              <a:t>dišečih </a:t>
            </a:r>
          </a:p>
          <a:p>
            <a:pPr algn="ctr"/>
            <a:r>
              <a:rPr lang="sl-SI" sz="3200" dirty="0">
                <a:latin typeface="+mj-lt"/>
              </a:rPr>
              <a:t>besed</a:t>
            </a:r>
          </a:p>
        </p:txBody>
      </p:sp>
      <p:sp>
        <p:nvSpPr>
          <p:cNvPr id="13" name="PoljeZBesedilom 12"/>
          <p:cNvSpPr txBox="1"/>
          <p:nvPr/>
        </p:nvSpPr>
        <p:spPr>
          <a:xfrm rot="19547731">
            <a:off x="8575214" y="4567397"/>
            <a:ext cx="2588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+mj-lt"/>
              </a:rPr>
              <a:t>smešnih </a:t>
            </a:r>
          </a:p>
          <a:p>
            <a:pPr algn="ctr"/>
            <a:r>
              <a:rPr lang="sl-SI" sz="3200" dirty="0">
                <a:latin typeface="+mj-lt"/>
              </a:rPr>
              <a:t>besed</a:t>
            </a:r>
          </a:p>
        </p:txBody>
      </p:sp>
      <p:pic>
        <p:nvPicPr>
          <p:cNvPr id="14" name="Picture 2" descr="Bitmoji Image">
            <a:extLst>
              <a:ext uri="{FF2B5EF4-FFF2-40B4-BE49-F238E27FC236}">
                <a16:creationId xmlns:a16="http://schemas.microsoft.com/office/drawing/2014/main" id="{F7EBD928-4DE7-4873-BFFD-58C2842D4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/>
        </p:blipFill>
        <p:spPr bwMode="auto">
          <a:xfrm>
            <a:off x="576163" y="70127"/>
            <a:ext cx="1585687" cy="12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itmoji Image">
            <a:extLst>
              <a:ext uri="{FF2B5EF4-FFF2-40B4-BE49-F238E27FC236}">
                <a16:creationId xmlns:a16="http://schemas.microsoft.com/office/drawing/2014/main" id="{4EC0AEDF-004D-4D07-8EE3-12ED62B43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2"/>
          <a:stretch/>
        </p:blipFill>
        <p:spPr bwMode="auto">
          <a:xfrm>
            <a:off x="716620" y="5269075"/>
            <a:ext cx="1857910" cy="16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Slika 23" descr="C:\Users\Diana\AppData\Local\Microsoft\Windows\INetCache\Content.MSO\A8FFB13C.tmp">
            <a:extLst>
              <a:ext uri="{FF2B5EF4-FFF2-40B4-BE49-F238E27FC236}">
                <a16:creationId xmlns:a16="http://schemas.microsoft.com/office/drawing/2014/main" id="{A11600F0-4843-4F86-A6F0-1B20DB6A002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33923" r="9187"/>
          <a:stretch/>
        </p:blipFill>
        <p:spPr bwMode="auto">
          <a:xfrm>
            <a:off x="9773173" y="5199524"/>
            <a:ext cx="2162175" cy="1781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60" name="Picture 12" descr="Bitmoji Image">
            <a:extLst>
              <a:ext uri="{FF2B5EF4-FFF2-40B4-BE49-F238E27FC236}">
                <a16:creationId xmlns:a16="http://schemas.microsoft.com/office/drawing/2014/main" id="{A318E2B3-F50F-4253-878C-F17328B4F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108" y="120299"/>
            <a:ext cx="1395234" cy="13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Slika 26" descr="C:\Users\Diana\AppData\Local\Microsoft\Windows\INetCache\Content.MSO\C429E996.tmp">
            <a:extLst>
              <a:ext uri="{FF2B5EF4-FFF2-40B4-BE49-F238E27FC236}">
                <a16:creationId xmlns:a16="http://schemas.microsoft.com/office/drawing/2014/main" id="{1AF60545-5C47-4FC3-A9DB-6F436B38B29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6289"/>
          <a:stretch/>
        </p:blipFill>
        <p:spPr bwMode="auto">
          <a:xfrm>
            <a:off x="4021697" y="2126265"/>
            <a:ext cx="1914525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Slika 27" descr="C:\Users\Diana\AppData\Local\Microsoft\Windows\INetCache\Content.MSO\803DE5F5.tmp">
            <a:extLst>
              <a:ext uri="{FF2B5EF4-FFF2-40B4-BE49-F238E27FC236}">
                <a16:creationId xmlns:a16="http://schemas.microsoft.com/office/drawing/2014/main" id="{DD9F0F26-BEA1-4D65-A39A-3E290967DF49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25751" r="23750" b="28249"/>
          <a:stretch/>
        </p:blipFill>
        <p:spPr bwMode="auto">
          <a:xfrm>
            <a:off x="6780283" y="5707376"/>
            <a:ext cx="1450073" cy="114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Slika 28" descr="C:\Users\Diana\AppData\Local\Microsoft\Windows\INetCache\Content.MSO\383240CB.tmp">
            <a:extLst>
              <a:ext uri="{FF2B5EF4-FFF2-40B4-BE49-F238E27FC236}">
                <a16:creationId xmlns:a16="http://schemas.microsoft.com/office/drawing/2014/main" id="{CA88EE7B-65F3-44FD-A82D-11B569D152E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t="44343" r="23530" b="1358"/>
          <a:stretch/>
        </p:blipFill>
        <p:spPr bwMode="auto">
          <a:xfrm>
            <a:off x="4204425" y="5715000"/>
            <a:ext cx="1181100" cy="114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507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dirty="0"/>
              <a:t>otroci imajo radi besede, zato imajo tudi besede rade otroke« je rekel pesnik in pesem malim so všeč govori prav o tem.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822029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hlinkClick r:id="rId2" action="ppaction://hlinkfile"/>
              </a:rPr>
              <a:t>PRISLUHNI </a:t>
            </a:r>
            <a:endParaRPr lang="sl-SI" sz="36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6" name="Picture 4" descr="Bitmoji Image">
            <a:extLst>
              <a:ext uri="{FF2B5EF4-FFF2-40B4-BE49-F238E27FC236}">
                <a16:creationId xmlns:a16="http://schemas.microsoft.com/office/drawing/2014/main" id="{B0A9F2AE-5238-47ED-82B6-BAF3790D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007658"/>
            <a:ext cx="4850342" cy="48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7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3003" y="294290"/>
            <a:ext cx="10178322" cy="5843752"/>
          </a:xfrm>
        </p:spPr>
        <p:txBody>
          <a:bodyPr>
            <a:normAutofit fontScale="92500"/>
          </a:bodyPr>
          <a:lstStyle/>
          <a:p>
            <a:pPr marL="180340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Kakšna je pesem? Je žalostna, vesela, razigrana?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Koliko kitic ima pesem?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Koliko verzov je v vsaki kitici?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S katerimi besedami se začnejo verzi na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180340" algn="l"/>
              </a:tabLst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  začetku vsake kitice? 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V čem so si podobni ostali trije verzi v vsaki kitici?</a:t>
            </a:r>
            <a:endParaRPr lang="sl-SI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Pesem tudi večkrat preberi v učbeniku na strani 12.</a:t>
            </a:r>
          </a:p>
        </p:txBody>
      </p:sp>
      <p:sp>
        <p:nvSpPr>
          <p:cNvPr id="4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D38732F7-2478-4524-B875-96289EC67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r="21882"/>
          <a:stretch/>
        </p:blipFill>
        <p:spPr bwMode="auto">
          <a:xfrm flipH="1">
            <a:off x="8873065" y="432858"/>
            <a:ext cx="2827868" cy="442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SLOVARČEK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75002" y="1960181"/>
            <a:ext cx="10178322" cy="230702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3600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KRETNIČARJI (tudi premikači) so delavci, ki razstavljajo vlake iz ene smeri in jih sestavljajo v vlake za druge smeri.</a:t>
            </a:r>
          </a:p>
          <a:p>
            <a:endParaRPr lang="sl-SI" dirty="0"/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92F255CE-4D47-4BCD-B021-02E5A256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4" y="3039533"/>
            <a:ext cx="3818467" cy="381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7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TUDI TI SI LAHKO PESNIK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67596" y="1391041"/>
            <a:ext cx="10625012" cy="523047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Dopolni pesem Malim so všeč.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Kako? Tako, da vsaki kitici dodaš vsaj tri nove verze. Napiši jih pred verze »kot recimo, kot recimo ...«</a:t>
            </a:r>
          </a:p>
          <a:p>
            <a:pPr marL="0" indent="0">
              <a:spcAft>
                <a:spcPts val="0"/>
              </a:spcAft>
              <a:buNone/>
            </a:pPr>
            <a:endParaRPr lang="sl-SI" sz="1100" dirty="0">
              <a:solidFill>
                <a:schemeClr val="tx2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Ko boš končal, mi pošlji in bom </a:t>
            </a:r>
          </a:p>
          <a:p>
            <a:pPr marL="0" indent="0">
              <a:spcAft>
                <a:spcPts val="0"/>
              </a:spcAft>
              <a:buNone/>
            </a:pP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vaše pesmi sestavila </a:t>
            </a:r>
            <a:r>
              <a:rPr lang="sl-SI" sz="3600" i="1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v veliko pesem </a:t>
            </a:r>
          </a:p>
          <a:p>
            <a:pPr marL="0" indent="0">
              <a:spcAft>
                <a:spcPts val="0"/>
              </a:spcAft>
              <a:buNone/>
            </a:pPr>
            <a:r>
              <a:rPr lang="sl-SI" sz="3600" i="1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sestavljanko</a:t>
            </a:r>
            <a:r>
              <a:rPr lang="sl-SI" sz="3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 Malim so všeč.</a:t>
            </a:r>
          </a:p>
          <a:p>
            <a:endParaRPr lang="sl-SI" dirty="0"/>
          </a:p>
        </p:txBody>
      </p:sp>
      <p:pic>
        <p:nvPicPr>
          <p:cNvPr id="6" name="Slika 5" descr="Bitmoji Image">
            <a:extLst>
              <a:ext uri="{FF2B5EF4-FFF2-40B4-BE49-F238E27FC236}">
                <a16:creationId xmlns:a16="http://schemas.microsoft.com/office/drawing/2014/main" id="{ED35EB64-E04A-4803-A4FF-C9DF43A62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58" y="3176058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68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793869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sl-SI" dirty="0"/>
              <a:t>Tudi sama sem sestavila eno kitico. </a:t>
            </a:r>
            <a:br>
              <a:rPr lang="sl-SI" dirty="0"/>
            </a:br>
            <a:r>
              <a:rPr lang="sl-SI" dirty="0"/>
              <a:t>PRIMER: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6839" y="2775204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MALIM SO VŠEČ PRAVLJIČNE REČI</a:t>
            </a:r>
          </a:p>
          <a:p>
            <a:pPr marL="0" indent="0">
              <a:buNone/>
            </a:pPr>
            <a:r>
              <a:rPr lang="sl-SI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KOT RECIMO SAMOROGI,</a:t>
            </a:r>
          </a:p>
          <a:p>
            <a:pPr marL="0" indent="0">
              <a:buNone/>
            </a:pPr>
            <a:r>
              <a:rPr lang="sl-SI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KOT RECIMO ZMAJI,</a:t>
            </a:r>
          </a:p>
          <a:p>
            <a:pPr marL="0" indent="0">
              <a:buNone/>
            </a:pPr>
            <a:r>
              <a:rPr lang="sl-SI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KOT RECIMO, KOT RECIMO …</a:t>
            </a:r>
          </a:p>
        </p:txBody>
      </p:sp>
      <p:pic>
        <p:nvPicPr>
          <p:cNvPr id="6" name="Slika 5" descr="petting mr. unicorn">
            <a:extLst>
              <a:ext uri="{FF2B5EF4-FFF2-40B4-BE49-F238E27FC236}">
                <a16:creationId xmlns:a16="http://schemas.microsoft.com/office/drawing/2014/main" id="{7640CCE2-8120-4E2D-B51F-E88FD13A2F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1" y="3056467"/>
            <a:ext cx="3750734" cy="3801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84645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226</TotalTime>
  <Words>260</Words>
  <Application>Microsoft Office PowerPoint</Application>
  <PresentationFormat>Širokozaslonsko</PresentationFormat>
  <Paragraphs>42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MT</vt:lpstr>
      <vt:lpstr>Impact</vt:lpstr>
      <vt:lpstr>Sitka Small</vt:lpstr>
      <vt:lpstr>Times New Roman</vt:lpstr>
      <vt:lpstr>Badge</vt:lpstr>
      <vt:lpstr>MALIM SO VŠEČ Dušan Radović</vt:lpstr>
      <vt:lpstr>PowerPointova predstavitev</vt:lpstr>
      <vt:lpstr>Igra besed </vt:lpstr>
      <vt:lpstr>otroci imajo radi besede, zato imajo tudi besede rade otroke« je rekel pesnik in pesem malim so všeč govori prav o tem.</vt:lpstr>
      <vt:lpstr>PowerPointova predstavitev</vt:lpstr>
      <vt:lpstr>SLOVARČEK</vt:lpstr>
      <vt:lpstr>TUDI TI SI LAHKO PESNIK</vt:lpstr>
      <vt:lpstr>Tudi sama sem sestavila eno kitico.  PRIMER: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MALIM SO VŠEČ</dc:title>
  <dc:creator>mateja</dc:creator>
  <cp:lastModifiedBy>Diana Dražič</cp:lastModifiedBy>
  <cp:revision>20</cp:revision>
  <dcterms:created xsi:type="dcterms:W3CDTF">2020-05-02T09:37:44Z</dcterms:created>
  <dcterms:modified xsi:type="dcterms:W3CDTF">2020-05-02T15:14:42Z</dcterms:modified>
</cp:coreProperties>
</file>