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7" r:id="rId4"/>
    <p:sldId id="279" r:id="rId5"/>
    <p:sldId id="261" r:id="rId6"/>
    <p:sldId id="260" r:id="rId7"/>
    <p:sldId id="263" r:id="rId8"/>
    <p:sldId id="262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2114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420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691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123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687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838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321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665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862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389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552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2D443-C0DC-4FF5-AEA2-D83D6948DB24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3BE5D-CD62-4D61-B82F-B7A8A948EC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769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7.gi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0.m4a"/><Relationship Id="rId7" Type="http://schemas.openxmlformats.org/officeDocument/2006/relationships/image" Target="../media/image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7.jpe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MOJE TELO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Predmet: SPOZNAVANJE OKOLJA</a:t>
            </a:r>
            <a:endParaRPr lang="sl-SI" dirty="0"/>
          </a:p>
        </p:txBody>
      </p:sp>
      <p:pic>
        <p:nvPicPr>
          <p:cNvPr id="11266" name="Picture 2" descr="Boy and a girl are standing on a white background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48213" b="8910"/>
          <a:stretch/>
        </p:blipFill>
        <p:spPr bwMode="auto">
          <a:xfrm>
            <a:off x="808522" y="191546"/>
            <a:ext cx="3099335" cy="648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oy and a girl are standing on a white background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9" r="8622" b="8910"/>
          <a:stretch/>
        </p:blipFill>
        <p:spPr bwMode="auto">
          <a:xfrm>
            <a:off x="8370771" y="191546"/>
            <a:ext cx="3012707" cy="648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468" y="4429919"/>
            <a:ext cx="1167063" cy="11670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7586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 txBox="1">
            <a:spLocks/>
          </p:cNvSpPr>
          <p:nvPr/>
        </p:nvSpPr>
        <p:spPr>
          <a:xfrm>
            <a:off x="154121" y="192506"/>
            <a:ext cx="7134726" cy="21753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5400" dirty="0" smtClean="0"/>
              <a:t>SRCE IN KRVNE ŽILE = KRVNI OBTOK</a:t>
            </a:r>
          </a:p>
          <a:p>
            <a:endParaRPr lang="sl-SI" sz="5400" dirty="0"/>
          </a:p>
        </p:txBody>
      </p:sp>
      <p:pic>
        <p:nvPicPr>
          <p:cNvPr id="2" name="Picture 2" descr="Body Systems in Action Learn how different body systems interac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8446" r="81759" b="9749"/>
          <a:stretch/>
        </p:blipFill>
        <p:spPr bwMode="auto">
          <a:xfrm>
            <a:off x="5390147" y="851734"/>
            <a:ext cx="2127184" cy="55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288695" y="1965788"/>
            <a:ext cx="4559732" cy="20261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altLang="sl-SI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KRVNE ŽILE SO DEBELEJŠE IN TANJŠE CEVKE, PO KATERIH TEČE KRI. IZ SRCA TEČEJO PO TELESU DEBELE KRVNE ŽILE. DLJE KOT SO OD SRCA, TANJŠE SO.</a:t>
            </a:r>
            <a:endParaRPr lang="sl-SI" sz="2400" dirty="0"/>
          </a:p>
        </p:txBody>
      </p:sp>
      <p:pic>
        <p:nvPicPr>
          <p:cNvPr id="5123" name="Picture 3" descr="https://eucbeniki.sio.si/nit4/1318/src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051" y="84161"/>
            <a:ext cx="3415397" cy="42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7417069" y="4327159"/>
            <a:ext cx="4559732" cy="229141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SRCE </a:t>
            </a:r>
            <a:r>
              <a:rPr lang="pl-PL" sz="2400" dirty="0" smtClean="0"/>
              <a:t>JE ČRPALKA, KI KRI POTISKA PO ŽILAH PO VSEM TELESU.</a:t>
            </a:r>
            <a:r>
              <a:rPr lang="pl-PL" dirty="0"/>
              <a:t> </a:t>
            </a:r>
            <a:endParaRPr lang="pl-PL" dirty="0" smtClean="0"/>
          </a:p>
          <a:p>
            <a:r>
              <a:rPr lang="sl-SI" sz="2400" dirty="0" smtClean="0"/>
              <a:t>BIJE BREZ PREMORA VSE ŽIVLJENJE, NE GLEDE NA TO, KAJ DELAŠ: SPIŠ, TEČEŠ, SE IGRAŠ, UČIŠ.</a:t>
            </a:r>
          </a:p>
          <a:p>
            <a:endParaRPr lang="sl-SI" sz="2400" dirty="0"/>
          </a:p>
        </p:txBody>
      </p:sp>
      <p:sp>
        <p:nvSpPr>
          <p:cNvPr id="10" name="Naslov 1"/>
          <p:cNvSpPr txBox="1">
            <a:spLocks/>
          </p:cNvSpPr>
          <p:nvPr/>
        </p:nvSpPr>
        <p:spPr>
          <a:xfrm>
            <a:off x="154121" y="5605515"/>
            <a:ext cx="5236025" cy="1135782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 smtClean="0"/>
              <a:t>VAJA: POTIPAJ, KAKO HITRO TI BIJE SRCE. NAREDI 10 POSKOKOV IN 10 POČEPOV TER PONOVNO PREVERI BITJE SRCA. KAJ UGOTOVIŠ? </a:t>
            </a:r>
            <a:endParaRPr lang="sl-SI" sz="2000" dirty="0"/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2133" y="4327159"/>
            <a:ext cx="1014060" cy="101406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0166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ody Systems in Action Learn how different body systems interact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7" t="18446" r="66237" b="9749"/>
          <a:stretch/>
        </p:blipFill>
        <p:spPr bwMode="auto">
          <a:xfrm>
            <a:off x="5811191" y="2091904"/>
            <a:ext cx="1764064" cy="457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34" y="279133"/>
            <a:ext cx="2376847" cy="1971216"/>
          </a:xfrm>
          <a:prstGeom prst="rect">
            <a:avLst/>
          </a:prstGeom>
          <a:noFill/>
          <a:extLst/>
        </p:spPr>
      </p:pic>
      <p:pic>
        <p:nvPicPr>
          <p:cNvPr id="4" name="04_1_2_a(1).theo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6754" y="914335"/>
            <a:ext cx="3508808" cy="4210570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84220" y="279133"/>
            <a:ext cx="3842888" cy="157198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5400" dirty="0" smtClean="0"/>
              <a:t>MOŽGANI IN ŽIVČEVJE</a:t>
            </a:r>
            <a:endParaRPr lang="sl-SI" sz="5400" dirty="0"/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63746" y="2675823"/>
            <a:ext cx="5236025" cy="35902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 smtClean="0"/>
              <a:t>PO NAŠEM TELESU SO RAZPREDENI ŽIVCI. SPOROČILA POTUJEJO OD ČUTIL (OKO, UHO, NOS, USTA, KOŽA) PO ŽIVCIH DO MOŽGANOV. MOŽGANI ZAZNAJO SPOROČILO IN SE NANJ ODZOVEJO.</a:t>
            </a:r>
          </a:p>
          <a:p>
            <a:r>
              <a:rPr lang="sl-SI" sz="2000" dirty="0" smtClean="0"/>
              <a:t>MOŽGANI SI ZAPOMNIJO IZKUŠNJE. ČE SO TE NEPRIJETNE, SE BOMO V PRIHODNJE TEMU IZOGNILI – OPEKLINA, BOLEČINA. PRIJETNE IZKUŠNJE ŽELIMO PONAVLJATI. LAHKO BI REKLI, DA USMERJAJO NAŠE TELO. </a:t>
            </a:r>
            <a:endParaRPr lang="sl-SI" sz="2000" dirty="0"/>
          </a:p>
        </p:txBody>
      </p:sp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27586" y="412253"/>
            <a:ext cx="1004163" cy="10041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8721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247850" y="19251"/>
            <a:ext cx="5109364" cy="157198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5400" dirty="0" smtClean="0"/>
              <a:t>DIHALA - PLJUČA</a:t>
            </a:r>
            <a:endParaRPr lang="sl-SI" sz="5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25" y="442007"/>
            <a:ext cx="4410075" cy="5019675"/>
          </a:xfrm>
          <a:prstGeom prst="rect">
            <a:avLst/>
          </a:prstGeom>
        </p:spPr>
      </p:pic>
      <p:pic>
        <p:nvPicPr>
          <p:cNvPr id="4" name="Picture 2" descr="Body Systems in Action Learn how different body systems interact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7" t="18446" r="50248" b="9749"/>
          <a:stretch/>
        </p:blipFill>
        <p:spPr bwMode="auto">
          <a:xfrm>
            <a:off x="-41165" y="1591232"/>
            <a:ext cx="1885080" cy="500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eucbeniki.sio.si/nit4/1317/Diapozitiv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59" y="4755061"/>
            <a:ext cx="2523089" cy="189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ucbeniki.sio.si/nit4/1317/Diapozitiv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80" y="4767408"/>
            <a:ext cx="2506627" cy="18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1899002" y="1283224"/>
            <a:ext cx="5775157" cy="31540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/>
              <a:t>ZRAK VDIHNEMO SKOZI NOS ALI USTA. ZRAK POTUJE PO SAPNIKU IN OBEH SAPNICAH V PLJUČA. PLJUČNE MEŠIČKE OBDAJAJO DROBNE KRVNE ŽILICE. PREK NJIH PRIDE KISIK V KRI, IZ KRVI PA SE IZLOČI OGLJIKOV DIOKSID. KISIK PO KRVI, SKUPAJ S HRANILNIMI SNOVMI,  STEČE DO VSAKE CELICE V TELESU.  NAŠE TELO ZA DELOVANJE IN GIBANJE POTREBUJE KISIK.</a:t>
            </a:r>
            <a:endParaRPr lang="sl-SI" sz="1600" dirty="0" smtClean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0886" y="154004"/>
            <a:ext cx="964140" cy="96414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845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"/>
          <p:cNvSpPr txBox="1">
            <a:spLocks/>
          </p:cNvSpPr>
          <p:nvPr/>
        </p:nvSpPr>
        <p:spPr>
          <a:xfrm>
            <a:off x="261485" y="-68314"/>
            <a:ext cx="3655997" cy="15719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5400" dirty="0" smtClean="0"/>
              <a:t>PREBAVILA</a:t>
            </a:r>
            <a:endParaRPr lang="sl-SI" sz="5400" dirty="0"/>
          </a:p>
        </p:txBody>
      </p:sp>
      <p:pic>
        <p:nvPicPr>
          <p:cNvPr id="2" name="Picture 2" descr="Body Systems in Action Learn how different body systems interac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3" t="18446" r="34403" b="9749"/>
          <a:stretch/>
        </p:blipFill>
        <p:spPr bwMode="auto">
          <a:xfrm>
            <a:off x="444105" y="1098740"/>
            <a:ext cx="2252486" cy="58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4822257" y="1032967"/>
            <a:ext cx="6509620" cy="27212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1600" dirty="0" smtClean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3063955" y="2018617"/>
            <a:ext cx="6509620" cy="3207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 smtClean="0"/>
              <a:t> </a:t>
            </a:r>
            <a:r>
              <a:rPr lang="sl-SI" sz="2800" dirty="0" smtClean="0"/>
              <a:t>V USTIH SE POT HRANE ŠELE ZAČNE. NATO HRANA NEKAJ UR POTUJE PO TELESU. HRANA V USTIH SE NAVLAŽI S SLINO. Z ZOBMI JO ZGRIZEMO, ZMELJEMO IN RAZKOSAMO. Z JEZIKOM JO MEŠAMO IN OKUŠAMO, NA KONCU PA POTISNEMO V POŽIRALNIK.</a:t>
            </a:r>
          </a:p>
          <a:p>
            <a:endParaRPr lang="sl-SI" sz="900" dirty="0" smtClean="0"/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4454893" y="318570"/>
            <a:ext cx="6509620" cy="997964"/>
          </a:xfrm>
          <a:prstGeom prst="rect">
            <a:avLst/>
          </a:prstGeom>
          <a:solidFill>
            <a:srgbClr val="FFCCF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 smtClean="0"/>
              <a:t>VAJA: V USTA DAJ KOŠČEK SVOJE NAJLJUBŠE HRANE. POMISLI, KAJ SE ZGODI S HRANO V USTIH? KAJ SE ZGODI S HRANO, KO JO POGOLTNEMO?</a:t>
            </a:r>
            <a:endParaRPr lang="sl-SI" sz="900" dirty="0" smtClean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5252186" y="5429618"/>
            <a:ext cx="6509620" cy="1259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 smtClean="0"/>
              <a:t>ZOBJE V USTIH SO RAZLIČNIH OBLIK, SAJ OPRAVLJAJO RAZLIČNA DELA. SPREDNJI ŠTIRJE ZOBJE SO SEKALCI, ZA NJIMI SE NAHAJAJO PODOČNIKI, NATO LIČNIKI IN NAJBOLJ ZADAJ KOČNIKI, KI IZRASTEJO ŠELE OKOLI ŠESTEGA LETA. </a:t>
            </a:r>
          </a:p>
          <a:p>
            <a:endParaRPr lang="sl-SI" sz="900" dirty="0" smtClean="0"/>
          </a:p>
        </p:txBody>
      </p:sp>
      <p:pic>
        <p:nvPicPr>
          <p:cNvPr id="7170" name="Picture 2" descr="Ah, ti zobje ali zakaj je nega otroških zob tako pomembna - MAMI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57" y="2991958"/>
            <a:ext cx="3195743" cy="21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3550" y="1316534"/>
            <a:ext cx="1077046" cy="1077046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90536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5682380" y="874674"/>
            <a:ext cx="6509620" cy="795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b="1" u="sng" dirty="0" smtClean="0">
                <a:solidFill>
                  <a:schemeClr val="accent1">
                    <a:lumMod val="75000"/>
                  </a:schemeClr>
                </a:solidFill>
              </a:rPr>
              <a:t>1. POŽIRALNIK </a:t>
            </a:r>
            <a:r>
              <a:rPr lang="sl-SI" sz="2000" dirty="0" smtClean="0"/>
              <a:t>JE MIŠIČASTA CEV. PO POŽIRALNIKU POTUJE HRANA IZ UST V ŽELODEC. </a:t>
            </a:r>
            <a:endParaRPr lang="sl-SI" sz="900" dirty="0" smtClean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420" y="732066"/>
            <a:ext cx="3530523" cy="531861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100" b="0" i="0" u="none" strike="noStrike" cap="none" normalizeH="0" baseline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5682380" y="1769461"/>
            <a:ext cx="6509620" cy="795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b="1" u="sng" dirty="0">
                <a:solidFill>
                  <a:srgbClr val="FF0000"/>
                </a:solidFill>
              </a:rPr>
              <a:t>2</a:t>
            </a:r>
            <a:r>
              <a:rPr lang="sl-SI" sz="2000" b="1" u="sng" dirty="0" smtClean="0">
                <a:solidFill>
                  <a:srgbClr val="FF0000"/>
                </a:solidFill>
              </a:rPr>
              <a:t>. </a:t>
            </a:r>
            <a:r>
              <a:rPr lang="sl-SI" sz="2000" b="1" u="sng" dirty="0" smtClean="0">
                <a:solidFill>
                  <a:srgbClr val="FF0000"/>
                </a:solidFill>
              </a:rPr>
              <a:t>V ŽELODCU </a:t>
            </a:r>
            <a:r>
              <a:rPr lang="sl-SI" sz="2000" dirty="0" smtClean="0"/>
              <a:t>SE HRANA DELNO PREBAVI. POMEŠA SE S PREBAVNIMI SOKOVI.</a:t>
            </a:r>
            <a:endParaRPr lang="sl-SI" sz="300" dirty="0" smtClean="0"/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5590675" y="2905224"/>
            <a:ext cx="6509620" cy="972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b="1" u="sng" dirty="0" smtClean="0">
                <a:solidFill>
                  <a:srgbClr val="FFC000"/>
                </a:solidFill>
              </a:rPr>
              <a:t>3. </a:t>
            </a:r>
            <a:r>
              <a:rPr lang="sl-SI" sz="2000" b="1" u="sng" dirty="0" smtClean="0">
                <a:solidFill>
                  <a:srgbClr val="FFC000"/>
                </a:solidFill>
              </a:rPr>
              <a:t>V TANKEM ČREVESJU </a:t>
            </a:r>
            <a:r>
              <a:rPr lang="sl-SI" sz="2000" dirty="0" smtClean="0"/>
              <a:t>SO DROBNE KRVNE ŽILICE. HRANILNE SNOVI VSTOPIJO V TANKE KRVNE ŽILICE, OD TU PA JIH KRI SKUPAJ S KISIKOM RAZNAŠA PO TELESU.</a:t>
            </a:r>
            <a:endParaRPr lang="sl-SI" sz="100" dirty="0" smtClean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5682380" y="4180536"/>
            <a:ext cx="6509620" cy="13446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b="1" u="sng" dirty="0">
                <a:solidFill>
                  <a:srgbClr val="00B050"/>
                </a:solidFill>
              </a:rPr>
              <a:t>4</a:t>
            </a:r>
            <a:r>
              <a:rPr lang="sl-SI" sz="2000" b="1" u="sng" dirty="0" smtClean="0">
                <a:solidFill>
                  <a:srgbClr val="00B050"/>
                </a:solidFill>
              </a:rPr>
              <a:t>. </a:t>
            </a:r>
            <a:r>
              <a:rPr lang="sl-SI" sz="2000" b="1" u="sng" dirty="0" smtClean="0">
                <a:solidFill>
                  <a:srgbClr val="00B050"/>
                </a:solidFill>
              </a:rPr>
              <a:t>V DEBELO ČREVO </a:t>
            </a:r>
            <a:r>
              <a:rPr lang="sl-SI" sz="2000" dirty="0" smtClean="0"/>
              <a:t>POTUJEJO OSTANKI HRANE, KI JIH NE PREBAVIMO. KRI IZ DEBELEGA ČREVESJA POSRKA VODO TER MINERALE IN JIH RAZNESE PO TELESU. NA KONCU DEBELEGA ČREVESJA SE NAHAJA ZADNJIČNA ODPRTINA.</a:t>
            </a:r>
            <a:endParaRPr lang="sl-SI" sz="2000" dirty="0" smtClean="0"/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0" y="1422932"/>
            <a:ext cx="2375568" cy="4902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 smtClean="0"/>
              <a:t>V </a:t>
            </a:r>
            <a:r>
              <a:rPr lang="sl-SI" sz="2800" b="1" u="sng" dirty="0" smtClean="0">
                <a:solidFill>
                  <a:srgbClr val="C00000"/>
                </a:solidFill>
              </a:rPr>
              <a:t>JETRIH </a:t>
            </a:r>
            <a:r>
              <a:rPr lang="sl-SI" sz="2000" dirty="0" smtClean="0"/>
              <a:t>SE SKLADIŠČIJO VITAMINI IN MINERALI.</a:t>
            </a:r>
          </a:p>
          <a:p>
            <a:r>
              <a:rPr lang="sl-SI" sz="2000" dirty="0" smtClean="0"/>
              <a:t>JETRA S SVOJIM MOČNIM SISTEMOM RAZSTRUPLJANJA PRETVARJAJO STRUPE V MOLEKULE, KI JIH NATO IZLOČIMO IZ TELESA SKOZI LEDVICE (Z URINOM) ALI SKOZI ČREVESJE (Z BLATOM).</a:t>
            </a:r>
          </a:p>
          <a:p>
            <a:r>
              <a:rPr lang="sl-SI" sz="2000" dirty="0" smtClean="0"/>
              <a:t>PREČIŠČUJEJO SNOVI. </a:t>
            </a:r>
          </a:p>
          <a:p>
            <a:endParaRPr lang="sl-SI" sz="2000" dirty="0" smtClean="0"/>
          </a:p>
        </p:txBody>
      </p:sp>
      <p:cxnSp>
        <p:nvCxnSpPr>
          <p:cNvPr id="11" name="Raven puščični povezovalnik 10"/>
          <p:cNvCxnSpPr/>
          <p:nvPr/>
        </p:nvCxnSpPr>
        <p:spPr>
          <a:xfrm>
            <a:off x="1289785" y="1769461"/>
            <a:ext cx="1771049" cy="15705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2337" y="197318"/>
            <a:ext cx="869482" cy="869482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2767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754880" y="2107934"/>
            <a:ext cx="6833936" cy="2743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/>
              <a:t>NAJVEČJI DELEŽ VODE Z ODPADNIMI SNOVMI IZLOČIMO SKOZI LEDVICE, KI FILTRIRAJO VODO IN ODPADNE SNOVI IZ KRVI. V LEDVICAH NASTANE </a:t>
            </a:r>
            <a:r>
              <a:rPr lang="sl-SI" sz="2400" b="1" dirty="0" smtClean="0"/>
              <a:t>SEČ</a:t>
            </a:r>
            <a:r>
              <a:rPr lang="sl-SI" sz="2400" dirty="0" smtClean="0"/>
              <a:t> ALI </a:t>
            </a:r>
            <a:r>
              <a:rPr lang="sl-SI" sz="2400" b="1" dirty="0" smtClean="0"/>
              <a:t>URIN</a:t>
            </a:r>
            <a:r>
              <a:rPr lang="sl-SI" sz="2400" dirty="0" smtClean="0"/>
              <a:t>. PO</a:t>
            </a:r>
          </a:p>
          <a:p>
            <a:r>
              <a:rPr lang="sl-SI" sz="2400" dirty="0" smtClean="0"/>
              <a:t>SEČEVODU STEČE URIN V </a:t>
            </a:r>
            <a:r>
              <a:rPr lang="sl-SI" sz="2400" b="1" dirty="0" smtClean="0"/>
              <a:t>MEHUR</a:t>
            </a:r>
            <a:r>
              <a:rPr lang="sl-SI" sz="2400" dirty="0" smtClean="0"/>
              <a:t>. KO SE MEHUR DOVOLJ NAPOLNI, GREMO NA STRANIŠČE.</a:t>
            </a:r>
            <a:endParaRPr lang="sl-SI" sz="1100" dirty="0" smtClean="0"/>
          </a:p>
        </p:txBody>
      </p:sp>
      <p:sp>
        <p:nvSpPr>
          <p:cNvPr id="3" name="Naslov 1"/>
          <p:cNvSpPr txBox="1">
            <a:spLocks/>
          </p:cNvSpPr>
          <p:nvPr/>
        </p:nvSpPr>
        <p:spPr>
          <a:xfrm>
            <a:off x="4243137" y="838711"/>
            <a:ext cx="7345679" cy="9804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dirty="0" smtClean="0"/>
              <a:t>MI NE IZLOČAMO SAMO BLATO, AMPAK TUDI URIN</a:t>
            </a:r>
            <a:r>
              <a:rPr lang="sl-SI" sz="2000" dirty="0" smtClean="0"/>
              <a:t>.</a:t>
            </a:r>
            <a:endParaRPr lang="sl-SI" sz="1100" dirty="0" smtClean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372178" y="731230"/>
            <a:ext cx="2245894" cy="770312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dirty="0" smtClean="0"/>
              <a:t>LEDVICE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96" y="1819174"/>
            <a:ext cx="3191542" cy="4159968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7689" y="4702743"/>
            <a:ext cx="917608" cy="917608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4056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83"/>
          <p:cNvGrpSpPr>
            <a:grpSpLocks/>
          </p:cNvGrpSpPr>
          <p:nvPr/>
        </p:nvGrpSpPr>
        <p:grpSpPr bwMode="auto">
          <a:xfrm>
            <a:off x="3467962" y="260622"/>
            <a:ext cx="4911634" cy="6127115"/>
            <a:chOff x="792" y="182"/>
            <a:chExt cx="10735" cy="13056"/>
          </a:xfrm>
        </p:grpSpPr>
        <p:pic>
          <p:nvPicPr>
            <p:cNvPr id="5" name="Picture 79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82"/>
              <a:ext cx="10735" cy="13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9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" y="278"/>
              <a:ext cx="2279" cy="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9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1" y="6425"/>
              <a:ext cx="1277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9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" y="7631"/>
              <a:ext cx="1619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8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" y="7406"/>
              <a:ext cx="1245" cy="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8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" y="6021"/>
              <a:ext cx="1053" cy="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8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5150"/>
              <a:ext cx="1896" cy="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8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" y="5366"/>
              <a:ext cx="9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8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" y="6468"/>
              <a:ext cx="1458" cy="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8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" y="7406"/>
              <a:ext cx="1032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Raven povezovalnik 15"/>
          <p:cNvCxnSpPr/>
          <p:nvPr/>
        </p:nvCxnSpPr>
        <p:spPr>
          <a:xfrm>
            <a:off x="6311481" y="3755311"/>
            <a:ext cx="2100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/>
          <p:cNvCxnSpPr/>
          <p:nvPr/>
        </p:nvCxnSpPr>
        <p:spPr>
          <a:xfrm flipH="1" flipV="1">
            <a:off x="3475861" y="2804245"/>
            <a:ext cx="2097994" cy="69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ovezovalnik 20"/>
          <p:cNvCxnSpPr/>
          <p:nvPr/>
        </p:nvCxnSpPr>
        <p:spPr>
          <a:xfrm flipV="1">
            <a:off x="5970026" y="2743440"/>
            <a:ext cx="2461083" cy="355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en povezovalnik 22"/>
          <p:cNvCxnSpPr/>
          <p:nvPr/>
        </p:nvCxnSpPr>
        <p:spPr>
          <a:xfrm flipH="1">
            <a:off x="4114800" y="3755311"/>
            <a:ext cx="1436914" cy="202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ovezovalnik 24"/>
          <p:cNvCxnSpPr/>
          <p:nvPr/>
        </p:nvCxnSpPr>
        <p:spPr>
          <a:xfrm flipH="1">
            <a:off x="4153989" y="4113142"/>
            <a:ext cx="1527665" cy="575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ovezovalnik 26"/>
          <p:cNvCxnSpPr/>
          <p:nvPr/>
        </p:nvCxnSpPr>
        <p:spPr>
          <a:xfrm>
            <a:off x="6011895" y="760739"/>
            <a:ext cx="22446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en povezovalnik 28"/>
          <p:cNvCxnSpPr>
            <a:stCxn id="7" idx="1"/>
          </p:cNvCxnSpPr>
          <p:nvPr/>
        </p:nvCxnSpPr>
        <p:spPr>
          <a:xfrm flipH="1">
            <a:off x="3764509" y="3454174"/>
            <a:ext cx="189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ljeZBesedilom 29"/>
          <p:cNvSpPr txBox="1"/>
          <p:nvPr/>
        </p:nvSpPr>
        <p:spPr>
          <a:xfrm>
            <a:off x="8302712" y="552602"/>
            <a:ext cx="14623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MOŽGANI</a:t>
            </a:r>
            <a:endParaRPr lang="sl-SI" sz="2400" dirty="0"/>
          </a:p>
        </p:txBody>
      </p:sp>
      <p:sp>
        <p:nvSpPr>
          <p:cNvPr id="31" name="PoljeZBesedilom 30"/>
          <p:cNvSpPr txBox="1"/>
          <p:nvPr/>
        </p:nvSpPr>
        <p:spPr>
          <a:xfrm>
            <a:off x="8448070" y="2552003"/>
            <a:ext cx="9728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SRCE</a:t>
            </a:r>
            <a:endParaRPr lang="sl-SI" sz="2400" dirty="0"/>
          </a:p>
        </p:txBody>
      </p:sp>
      <p:sp>
        <p:nvSpPr>
          <p:cNvPr id="32" name="PoljeZBesedilom 31"/>
          <p:cNvSpPr txBox="1"/>
          <p:nvPr/>
        </p:nvSpPr>
        <p:spPr>
          <a:xfrm>
            <a:off x="8485804" y="3570645"/>
            <a:ext cx="13608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ŽELODEC</a:t>
            </a:r>
            <a:endParaRPr lang="sl-SI" sz="2400" dirty="0"/>
          </a:p>
        </p:txBody>
      </p:sp>
      <p:sp>
        <p:nvSpPr>
          <p:cNvPr id="33" name="PoljeZBesedilom 32"/>
          <p:cNvSpPr txBox="1"/>
          <p:nvPr/>
        </p:nvSpPr>
        <p:spPr>
          <a:xfrm>
            <a:off x="3388524" y="4549261"/>
            <a:ext cx="12801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TANKO ČREVO</a:t>
            </a:r>
            <a:endParaRPr lang="sl-SI" sz="2400" dirty="0"/>
          </a:p>
        </p:txBody>
      </p:sp>
      <p:cxnSp>
        <p:nvCxnSpPr>
          <p:cNvPr id="35" name="Raven povezovalnik 34"/>
          <p:cNvCxnSpPr/>
          <p:nvPr/>
        </p:nvCxnSpPr>
        <p:spPr>
          <a:xfrm>
            <a:off x="6193155" y="4279427"/>
            <a:ext cx="1958068" cy="564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oljeZBesedilom 35"/>
          <p:cNvSpPr txBox="1"/>
          <p:nvPr/>
        </p:nvSpPr>
        <p:spPr>
          <a:xfrm>
            <a:off x="8151223" y="4589287"/>
            <a:ext cx="121667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DEBELO ČREVO</a:t>
            </a:r>
          </a:p>
          <a:p>
            <a:endParaRPr lang="sl-SI" dirty="0"/>
          </a:p>
        </p:txBody>
      </p:sp>
      <p:sp>
        <p:nvSpPr>
          <p:cNvPr id="37" name="PoljeZBesedilom 36"/>
          <p:cNvSpPr txBox="1"/>
          <p:nvPr/>
        </p:nvSpPr>
        <p:spPr>
          <a:xfrm>
            <a:off x="2548843" y="2642928"/>
            <a:ext cx="11094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PLJUČA</a:t>
            </a:r>
            <a:endParaRPr lang="sl-SI" sz="2400" dirty="0"/>
          </a:p>
        </p:txBody>
      </p:sp>
      <p:sp>
        <p:nvSpPr>
          <p:cNvPr id="38" name="PoljeZBesedilom 37"/>
          <p:cNvSpPr txBox="1"/>
          <p:nvPr/>
        </p:nvSpPr>
        <p:spPr>
          <a:xfrm>
            <a:off x="2442659" y="3308006"/>
            <a:ext cx="13855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LEDVICE</a:t>
            </a:r>
            <a:endParaRPr lang="sl-SI" sz="2400" dirty="0"/>
          </a:p>
        </p:txBody>
      </p:sp>
      <p:sp>
        <p:nvSpPr>
          <p:cNvPr id="39" name="PoljeZBesedilom 38"/>
          <p:cNvSpPr txBox="1"/>
          <p:nvPr/>
        </p:nvSpPr>
        <p:spPr>
          <a:xfrm>
            <a:off x="3395890" y="3817052"/>
            <a:ext cx="11495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JETRA</a:t>
            </a:r>
            <a:endParaRPr lang="sl-SI" sz="2400" dirty="0"/>
          </a:p>
        </p:txBody>
      </p:sp>
      <p:sp>
        <p:nvSpPr>
          <p:cNvPr id="34" name="Naslov 1"/>
          <p:cNvSpPr txBox="1">
            <a:spLocks/>
          </p:cNvSpPr>
          <p:nvPr/>
        </p:nvSpPr>
        <p:spPr>
          <a:xfrm>
            <a:off x="267841" y="257937"/>
            <a:ext cx="5022273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 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0" name="Naslov 1"/>
          <p:cNvSpPr txBox="1">
            <a:spLocks/>
          </p:cNvSpPr>
          <p:nvPr/>
        </p:nvSpPr>
        <p:spPr>
          <a:xfrm>
            <a:off x="-82574" y="638112"/>
            <a:ext cx="2509219" cy="55973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dirty="0" smtClean="0"/>
              <a:t>VSAK NOTRANJI ORGAN V TELESU IMA SVOJO NALOGO </a:t>
            </a:r>
          </a:p>
          <a:p>
            <a:r>
              <a:rPr lang="sl-SI" sz="4000" dirty="0" smtClean="0"/>
              <a:t>IN SKRBI, DA TELO DELUJE PRAVILNO.  </a:t>
            </a:r>
            <a:endParaRPr lang="sl-SI" sz="4000" dirty="0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18600" y="404261"/>
            <a:ext cx="934463" cy="9344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6259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POGLEJ SE V OGLEDALO. DOTAKNI SE DELOV SVOJEGA TELESA IN JIH POIMENUJ.  </a:t>
            </a:r>
            <a:endParaRPr lang="sl-SI" dirty="0"/>
          </a:p>
        </p:txBody>
      </p:sp>
      <p:pic>
        <p:nvPicPr>
          <p:cNvPr id="5" name="Picture 2" descr="Flat redhead boy body part vocabulary Royalty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3" t="7939" r="25969" b="8167"/>
          <a:stretch/>
        </p:blipFill>
        <p:spPr bwMode="auto">
          <a:xfrm>
            <a:off x="2349199" y="1690688"/>
            <a:ext cx="2648782" cy="49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at redhead girl body part vocabulary Royalty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7" t="8698" r="25960" b="8667"/>
          <a:stretch/>
        </p:blipFill>
        <p:spPr bwMode="auto">
          <a:xfrm>
            <a:off x="6872437" y="1690688"/>
            <a:ext cx="2649305" cy="49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2960" y="3072715"/>
            <a:ext cx="1106103" cy="110610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95312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lat redhead boy body part vocabulary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3" t="7939" r="25969" b="8167"/>
          <a:stretch/>
        </p:blipFill>
        <p:spPr bwMode="auto">
          <a:xfrm>
            <a:off x="4581623" y="375386"/>
            <a:ext cx="3253339" cy="61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638348" y="452387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LASJE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638346" y="1066799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OČI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638345" y="1681211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LICA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3638344" y="229562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VRAT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3388094" y="2910035"/>
            <a:ext cx="11935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NADLAKT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3301465" y="3592448"/>
            <a:ext cx="1280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PODLAKT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2204186" y="4196120"/>
            <a:ext cx="2377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ROKA – DLAN S PRSTI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3638342" y="480108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TREBUH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3638341" y="5435684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NOGA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484345" y="6050601"/>
            <a:ext cx="1097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STOPALO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834962" y="452387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NOS</a:t>
            </a:r>
            <a:endParaRPr lang="sl-SI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7834962" y="1066799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UŠESA</a:t>
            </a:r>
            <a:endParaRPr lang="sl-SI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7834961" y="171989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ZOBJE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7834960" y="2334305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USTA</a:t>
            </a:r>
            <a:endParaRPr lang="sl-SI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7834959" y="2984370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RAMA</a:t>
            </a:r>
            <a:endParaRPr lang="sl-SI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7834959" y="3592448"/>
            <a:ext cx="1376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KOMOLEC</a:t>
            </a:r>
            <a:endParaRPr lang="sl-SI" dirty="0"/>
          </a:p>
        </p:txBody>
      </p:sp>
      <p:sp>
        <p:nvSpPr>
          <p:cNvPr id="20" name="PoljeZBesedilom 19"/>
          <p:cNvSpPr txBox="1"/>
          <p:nvPr/>
        </p:nvSpPr>
        <p:spPr>
          <a:xfrm>
            <a:off x="7834959" y="421622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PRSA</a:t>
            </a:r>
            <a:endParaRPr lang="sl-SI" dirty="0"/>
          </a:p>
        </p:txBody>
      </p:sp>
      <p:sp>
        <p:nvSpPr>
          <p:cNvPr id="21" name="PoljeZBesedilom 20"/>
          <p:cNvSpPr txBox="1"/>
          <p:nvPr/>
        </p:nvSpPr>
        <p:spPr>
          <a:xfrm>
            <a:off x="7834958" y="480108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BOKI</a:t>
            </a:r>
            <a:endParaRPr lang="sl-SI" dirty="0"/>
          </a:p>
        </p:txBody>
      </p:sp>
      <p:sp>
        <p:nvSpPr>
          <p:cNvPr id="22" name="PoljeZBesedilom 21"/>
          <p:cNvSpPr txBox="1"/>
          <p:nvPr/>
        </p:nvSpPr>
        <p:spPr>
          <a:xfrm>
            <a:off x="7834957" y="5459590"/>
            <a:ext cx="12801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KOLENO</a:t>
            </a:r>
            <a:endParaRPr lang="sl-SI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7834957" y="6060653"/>
            <a:ext cx="12127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PODPLAT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2440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638348" y="452387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LASJE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638346" y="1066799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OČI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638345" y="1681211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LICA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3638344" y="229562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VRAT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3388094" y="2910035"/>
            <a:ext cx="11935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NADLAKT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3301465" y="3592448"/>
            <a:ext cx="1280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PODLAKT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3484336" y="4196120"/>
            <a:ext cx="10972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PALEC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3638342" y="480108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TREBUH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3638341" y="5435684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NOGA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484345" y="6050601"/>
            <a:ext cx="1097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STOPALO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834962" y="452387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NOS</a:t>
            </a:r>
            <a:endParaRPr lang="sl-SI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7834962" y="1066799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UHO</a:t>
            </a:r>
            <a:endParaRPr lang="sl-SI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7834961" y="171989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USTA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7834960" y="2334305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ZOBJE</a:t>
            </a:r>
            <a:endParaRPr lang="sl-SI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7834959" y="2984370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RAMA</a:t>
            </a:r>
            <a:endParaRPr lang="sl-SI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7834959" y="3592448"/>
            <a:ext cx="1376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KOMOLEC</a:t>
            </a:r>
            <a:endParaRPr lang="sl-SI" dirty="0"/>
          </a:p>
        </p:txBody>
      </p:sp>
      <p:sp>
        <p:nvSpPr>
          <p:cNvPr id="20" name="PoljeZBesedilom 19"/>
          <p:cNvSpPr txBox="1"/>
          <p:nvPr/>
        </p:nvSpPr>
        <p:spPr>
          <a:xfrm>
            <a:off x="7834959" y="421622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PRSA</a:t>
            </a:r>
            <a:endParaRPr lang="sl-SI" dirty="0"/>
          </a:p>
        </p:txBody>
      </p:sp>
      <p:sp>
        <p:nvSpPr>
          <p:cNvPr id="21" name="PoljeZBesedilom 20"/>
          <p:cNvSpPr txBox="1"/>
          <p:nvPr/>
        </p:nvSpPr>
        <p:spPr>
          <a:xfrm>
            <a:off x="7834958" y="4801083"/>
            <a:ext cx="943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BOKI</a:t>
            </a:r>
            <a:endParaRPr lang="sl-SI" dirty="0"/>
          </a:p>
        </p:txBody>
      </p:sp>
      <p:sp>
        <p:nvSpPr>
          <p:cNvPr id="22" name="PoljeZBesedilom 21"/>
          <p:cNvSpPr txBox="1"/>
          <p:nvPr/>
        </p:nvSpPr>
        <p:spPr>
          <a:xfrm>
            <a:off x="7834957" y="5459590"/>
            <a:ext cx="12801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KOLENO</a:t>
            </a:r>
            <a:endParaRPr lang="sl-SI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7834957" y="6060653"/>
            <a:ext cx="12127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PODPLAT</a:t>
            </a:r>
            <a:endParaRPr lang="sl-SI" dirty="0"/>
          </a:p>
        </p:txBody>
      </p:sp>
      <p:pic>
        <p:nvPicPr>
          <p:cNvPr id="24" name="Picture 2" descr="Flat redhead girl body part vocabulary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7" t="8698" r="25960" b="8667"/>
          <a:stretch/>
        </p:blipFill>
        <p:spPr bwMode="auto">
          <a:xfrm>
            <a:off x="4581616" y="452387"/>
            <a:ext cx="3253339" cy="61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0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815606" y="306936"/>
            <a:ext cx="5022273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SI VSE POIMENOVAL? 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7961917" y="643969"/>
            <a:ext cx="3681152" cy="13445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TO SO ZUNANJI </a:t>
            </a:r>
          </a:p>
          <a:p>
            <a:r>
              <a:rPr lang="sl-SI" dirty="0" smtClean="0"/>
              <a:t>DELI TELESA. </a:t>
            </a:r>
          </a:p>
          <a:p>
            <a:endParaRPr lang="sl-SI" dirty="0"/>
          </a:p>
          <a:p>
            <a:r>
              <a:rPr lang="sl-SI" dirty="0" smtClean="0"/>
              <a:t> 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099688" y="5366383"/>
            <a:ext cx="10286998" cy="1491617"/>
          </a:xfrm>
          <a:prstGeom prst="rect">
            <a:avLst/>
          </a:prstGeom>
          <a:solidFill>
            <a:srgbClr val="FFCCF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/>
              <a:t>IGRA Z DRUŽINSKIM ČLANOM: </a:t>
            </a:r>
          </a:p>
          <a:p>
            <a:r>
              <a:rPr lang="sl-SI" sz="2400" dirty="0" smtClean="0"/>
              <a:t>ALI POZNAŠ ZUNANJE DELE TELESA? </a:t>
            </a:r>
          </a:p>
          <a:p>
            <a:r>
              <a:rPr lang="sl-SI" sz="2400" dirty="0" smtClean="0"/>
              <a:t>MED SEBOJ SE DOGOVORITA, KDO NAJPREJ KAŽE DELE TELESA, KDO POIMENUJE. VLOGI NATO ZAMENJATA.</a:t>
            </a:r>
          </a:p>
          <a:p>
            <a:r>
              <a:rPr lang="sl-SI" dirty="0" smtClean="0"/>
              <a:t> 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1509412" y="1675767"/>
            <a:ext cx="1777539" cy="6850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 smtClean="0"/>
              <a:t>GLAVA</a:t>
            </a:r>
            <a:endParaRPr lang="sl-SI" dirty="0"/>
          </a:p>
          <a:p>
            <a:r>
              <a:rPr lang="sl-SI" dirty="0" smtClean="0"/>
              <a:t> 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10" name="Naslov 1"/>
          <p:cNvSpPr txBox="1">
            <a:spLocks/>
          </p:cNvSpPr>
          <p:nvPr/>
        </p:nvSpPr>
        <p:spPr>
          <a:xfrm>
            <a:off x="905353" y="2743835"/>
            <a:ext cx="1777539" cy="6850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 smtClean="0"/>
              <a:t>TRUP</a:t>
            </a:r>
            <a:endParaRPr lang="sl-SI" dirty="0"/>
          </a:p>
          <a:p>
            <a:r>
              <a:rPr lang="sl-SI" dirty="0" smtClean="0"/>
              <a:t> 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11" name="Naslov 1"/>
          <p:cNvSpPr txBox="1">
            <a:spLocks/>
          </p:cNvSpPr>
          <p:nvPr/>
        </p:nvSpPr>
        <p:spPr>
          <a:xfrm>
            <a:off x="718930" y="3984451"/>
            <a:ext cx="2705506" cy="6850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 smtClean="0"/>
              <a:t>OKONČINE - UDI</a:t>
            </a:r>
            <a:endParaRPr lang="sl-SI" dirty="0"/>
          </a:p>
          <a:p>
            <a:r>
              <a:rPr lang="sl-SI" dirty="0" smtClean="0"/>
              <a:t> 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13" name="Picture 2" descr="Boy and a girl are standing on a white background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48213" b="8910"/>
          <a:stretch/>
        </p:blipFill>
        <p:spPr bwMode="auto">
          <a:xfrm>
            <a:off x="4167916" y="1181477"/>
            <a:ext cx="1869448" cy="3909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y and a girl are standing on a white background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9" r="8622" b="8910"/>
          <a:stretch/>
        </p:blipFill>
        <p:spPr bwMode="auto">
          <a:xfrm>
            <a:off x="5963272" y="1166042"/>
            <a:ext cx="1797977" cy="3867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ipsa 14"/>
          <p:cNvSpPr/>
          <p:nvPr/>
        </p:nvSpPr>
        <p:spPr>
          <a:xfrm>
            <a:off x="4167916" y="1421524"/>
            <a:ext cx="1848050" cy="119353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Elipsa 15"/>
          <p:cNvSpPr/>
          <p:nvPr/>
        </p:nvSpPr>
        <p:spPr>
          <a:xfrm>
            <a:off x="6015966" y="1421523"/>
            <a:ext cx="1848050" cy="119353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Elipsa 16"/>
          <p:cNvSpPr/>
          <p:nvPr/>
        </p:nvSpPr>
        <p:spPr>
          <a:xfrm>
            <a:off x="1520006" y="1330671"/>
            <a:ext cx="1848050" cy="119353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Elipsa 17"/>
          <p:cNvSpPr/>
          <p:nvPr/>
        </p:nvSpPr>
        <p:spPr>
          <a:xfrm>
            <a:off x="834842" y="2489592"/>
            <a:ext cx="1848050" cy="11935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Elipsa 18"/>
          <p:cNvSpPr/>
          <p:nvPr/>
        </p:nvSpPr>
        <p:spPr>
          <a:xfrm>
            <a:off x="4826455" y="2630989"/>
            <a:ext cx="669569" cy="11935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6564522" y="2539355"/>
            <a:ext cx="669569" cy="11935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Elipsa 20"/>
          <p:cNvSpPr/>
          <p:nvPr/>
        </p:nvSpPr>
        <p:spPr>
          <a:xfrm>
            <a:off x="761939" y="3753750"/>
            <a:ext cx="2770534" cy="147131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/>
          <p:cNvSpPr/>
          <p:nvPr/>
        </p:nvSpPr>
        <p:spPr>
          <a:xfrm rot="15054440">
            <a:off x="6776160" y="3224228"/>
            <a:ext cx="1205503" cy="26512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/>
          <p:cNvSpPr/>
          <p:nvPr/>
        </p:nvSpPr>
        <p:spPr>
          <a:xfrm rot="17674976">
            <a:off x="5805910" y="3184233"/>
            <a:ext cx="1205503" cy="26512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/>
          <p:cNvSpPr/>
          <p:nvPr/>
        </p:nvSpPr>
        <p:spPr>
          <a:xfrm rot="16010020">
            <a:off x="4755617" y="4090931"/>
            <a:ext cx="1205503" cy="41073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/>
          <p:cNvSpPr/>
          <p:nvPr/>
        </p:nvSpPr>
        <p:spPr>
          <a:xfrm rot="16010020">
            <a:off x="6098891" y="4036414"/>
            <a:ext cx="1205503" cy="41073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/>
          <p:cNvSpPr/>
          <p:nvPr/>
        </p:nvSpPr>
        <p:spPr>
          <a:xfrm rot="16010020">
            <a:off x="6491412" y="4036413"/>
            <a:ext cx="1205503" cy="41073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Elipsa 28"/>
          <p:cNvSpPr/>
          <p:nvPr/>
        </p:nvSpPr>
        <p:spPr>
          <a:xfrm rot="16010020">
            <a:off x="4378690" y="4074998"/>
            <a:ext cx="1205503" cy="41073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Elipsa 29"/>
          <p:cNvSpPr/>
          <p:nvPr/>
        </p:nvSpPr>
        <p:spPr>
          <a:xfrm rot="15054440">
            <a:off x="5013820" y="3110886"/>
            <a:ext cx="1205503" cy="26512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Elipsa 30"/>
          <p:cNvSpPr/>
          <p:nvPr/>
        </p:nvSpPr>
        <p:spPr>
          <a:xfrm rot="17677618">
            <a:off x="4152851" y="3045280"/>
            <a:ext cx="1205503" cy="26512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6904" y="2868328"/>
            <a:ext cx="1084457" cy="1084457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0734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dy Systems in Action Learn how different body systems interac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9" t="18446" b="9749"/>
          <a:stretch/>
        </p:blipFill>
        <p:spPr bwMode="auto">
          <a:xfrm flipH="1">
            <a:off x="1552113" y="2419004"/>
            <a:ext cx="3078076" cy="36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307572" y="306936"/>
            <a:ext cx="11288684" cy="1945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ČLOVEŠKO TELO </a:t>
            </a:r>
            <a:r>
              <a:rPr lang="sl-SI" sz="4000" dirty="0" smtClean="0"/>
              <a:t>JE POKRITO S KOŽO, POD KATERO SO MIŠICE IN KOSTI. TE PA ŠČITIJO OŽILJE, MOŽGANE IN ŽIVČEVJE TER DRUGE NOTRANJE ORGANE</a:t>
            </a:r>
            <a:r>
              <a:rPr lang="sl-SI" dirty="0" smtClean="0"/>
              <a:t>.</a:t>
            </a:r>
          </a:p>
          <a:p>
            <a:endParaRPr lang="sl-SI" dirty="0"/>
          </a:p>
        </p:txBody>
      </p:sp>
      <p:pic>
        <p:nvPicPr>
          <p:cNvPr id="5" name="Picture 2" descr="Body Systems in Action Learn how different body systems interac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8446" r="34403" b="9749"/>
          <a:stretch/>
        </p:blipFill>
        <p:spPr bwMode="auto">
          <a:xfrm>
            <a:off x="4630189" y="2419004"/>
            <a:ext cx="5604260" cy="36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6455" y="2165684"/>
            <a:ext cx="990600" cy="990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50586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798106" y="512620"/>
            <a:ext cx="2079848" cy="9638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6000" dirty="0" smtClean="0"/>
              <a:t>KOŽA</a:t>
            </a:r>
            <a:r>
              <a:rPr lang="sl-SI" dirty="0" smtClean="0"/>
              <a:t> 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3074" name="Picture 2" descr="Grafična podoba plasti kož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435"/>
            <a:ext cx="5525721" cy="36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5525721" y="353201"/>
            <a:ext cx="6730453" cy="4991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 smtClean="0"/>
              <a:t>KOŽA JE NAJBOLJ VIDEN, NAJVEČJI IN NAJTEŽJI ČLOVEŠKI ORGAN. </a:t>
            </a:r>
          </a:p>
          <a:p>
            <a:r>
              <a:rPr lang="sl-SI" sz="3200" dirty="0" smtClean="0"/>
              <a:t>NAŠE TELO ŠČITI PRED VIRUSI. JE OBČUTLJIVA IN ZAZNA OD NAJMEHKEJŠEGA DOTIKA DO BOLEČINE. POMAGA NAM URAVNAVATI TELESNO TEMPERATURO.  </a:t>
            </a:r>
          </a:p>
          <a:p>
            <a:endParaRPr lang="sl-SI" sz="3200" dirty="0" smtClean="0"/>
          </a:p>
          <a:p>
            <a:r>
              <a:rPr lang="sl-SI" sz="3200" dirty="0" smtClean="0"/>
              <a:t>SESTAVLJENA JE IZ TREH GLAVNIH PLASTI: POVRHNJICE, USNJICE IN PODKOŽJA. 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1443831" y="5564804"/>
            <a:ext cx="10087233" cy="1030831"/>
          </a:xfrm>
          <a:prstGeom prst="rect">
            <a:avLst/>
          </a:prstGeom>
          <a:solidFill>
            <a:srgbClr val="FFCCF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/>
              <a:t> VAJA: OGLEJ SI POVRŠINO SVOJE KOŽE NA RAZLIČNIH DELIH TELESA. ALI RAZLOČIŠ DROBNE ODPRTINICE - PORE, SKOZI KATERE IZLOČAMO POT (ZNOJ)? </a:t>
            </a:r>
          </a:p>
          <a:p>
            <a:r>
              <a:rPr lang="sl-SI" sz="2400" dirty="0" smtClean="0"/>
              <a:t>POIŠČI ŠE MESTO NA KOŽI, IZ KATEREGA IZRAŠČAJO DLAČICE. 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5654" y="259882"/>
            <a:ext cx="1021765" cy="1021765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20593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ody Systems in Action Learn how different body systems interac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9" t="18446" b="9749"/>
          <a:stretch/>
        </p:blipFill>
        <p:spPr bwMode="auto">
          <a:xfrm flipH="1">
            <a:off x="749938" y="822455"/>
            <a:ext cx="3398155" cy="404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267841" y="105536"/>
            <a:ext cx="4138926" cy="640715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MIŠICE IN KOSTI 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5538000" y="5052454"/>
            <a:ext cx="6509620" cy="1511976"/>
          </a:xfrm>
          <a:prstGeom prst="rect">
            <a:avLst/>
          </a:prstGeom>
          <a:solidFill>
            <a:srgbClr val="FFCCF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/>
              <a:t>VAJA: OPAZUJ SVOJE TELO IN UGOTOVI V KATERIH DELIH GA LAHKO PREMIKAŠ. </a:t>
            </a:r>
          </a:p>
          <a:p>
            <a:r>
              <a:rPr lang="sl-SI" sz="2400" dirty="0" smtClean="0"/>
              <a:t>V ROKO PRIMI MANJŠO ŽOGICO IN JO STISNI. KAJ SE DOGAJA Z MIŠICO NA ROKI? POTIPAJ.</a:t>
            </a:r>
            <a:endParaRPr lang="sl-SI" sz="2400" dirty="0" smtClean="0"/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4630189" y="337319"/>
            <a:ext cx="6713683" cy="4234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KOSTI SESTAVLJAJO OKOSTJE.</a:t>
            </a:r>
          </a:p>
          <a:p>
            <a:r>
              <a:rPr lang="sl-SI" dirty="0" smtClean="0"/>
              <a:t>TELESU DAJEJO OPORO, TRDNOST IN VARUJEJO NOTRANJE ORGANE.</a:t>
            </a:r>
          </a:p>
          <a:p>
            <a:r>
              <a:rPr lang="sl-SI" dirty="0" smtClean="0"/>
              <a:t>IMAMO JIH VEČ KOT 200. MED SEBOJ SO POVEZANE S SKLEPI.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-105877" y="4953794"/>
            <a:ext cx="5322770" cy="19154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dirty="0" smtClean="0"/>
              <a:t>MIŠICE SO PRITRJENE NA KOSTI IN NAM OMOGOČAJO GIBANJE.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0575" y="1626669"/>
            <a:ext cx="923223" cy="92322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7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24615" y="5912234"/>
            <a:ext cx="5941826" cy="9014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sl-SI" sz="5400" dirty="0" smtClean="0"/>
              <a:t>NOTRANJI ORGANI</a:t>
            </a:r>
            <a:endParaRPr lang="sl-SI" sz="5400" dirty="0"/>
          </a:p>
        </p:txBody>
      </p:sp>
      <p:pic>
        <p:nvPicPr>
          <p:cNvPr id="1028" name="image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260" y="2493363"/>
            <a:ext cx="1761733" cy="146107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27" name="image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88" y="413886"/>
            <a:ext cx="1134603" cy="1836976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26" name="image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01" y="4081548"/>
            <a:ext cx="1632605" cy="143708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25" name="image2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322" y="4592071"/>
            <a:ext cx="1553610" cy="138463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176617" y="3949731"/>
            <a:ext cx="1392950" cy="1475627"/>
          </a:xfrm>
          <a:prstGeom prst="rect">
            <a:avLst/>
          </a:prstGeom>
          <a:solidFill>
            <a:srgbClr val="FFCCFF"/>
          </a:solidFill>
          <a:extLst/>
        </p:spPr>
      </p:pic>
      <p:pic>
        <p:nvPicPr>
          <p:cNvPr id="1031" name="image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856269" y="865109"/>
            <a:ext cx="1810172" cy="1281326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30" name="image2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414769" y="2573156"/>
            <a:ext cx="1441500" cy="1301492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2" name="image22.pn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95434" y="2303246"/>
            <a:ext cx="1450325" cy="12589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Naslov 1"/>
          <p:cNvSpPr txBox="1">
            <a:spLocks/>
          </p:cNvSpPr>
          <p:nvPr/>
        </p:nvSpPr>
        <p:spPr>
          <a:xfrm>
            <a:off x="990599" y="539015"/>
            <a:ext cx="4880811" cy="130407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5400" dirty="0" smtClean="0"/>
              <a:t>KAJ PA SO TO?</a:t>
            </a:r>
            <a:endParaRPr lang="sl-SI" sz="5400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4271" y="2954956"/>
            <a:ext cx="994775" cy="994775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4653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783</Words>
  <Application>Microsoft Office PowerPoint</Application>
  <PresentationFormat>Širokozaslonsko</PresentationFormat>
  <Paragraphs>114</Paragraphs>
  <Slides>16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Officeova tema</vt:lpstr>
      <vt:lpstr>MOJE TELO</vt:lpstr>
      <vt:lpstr>POGLEJ SE V OGLEDALO. DOTAKNI SE DELOV SVOJEGA TELESA IN JIH POIMENUJ.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NOTRANJI ORGANI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Dorjana</dc:creator>
  <cp:lastModifiedBy>Dorjana</cp:lastModifiedBy>
  <cp:revision>29</cp:revision>
  <dcterms:created xsi:type="dcterms:W3CDTF">2020-05-04T08:24:59Z</dcterms:created>
  <dcterms:modified xsi:type="dcterms:W3CDTF">2020-05-04T17:51:20Z</dcterms:modified>
</cp:coreProperties>
</file>