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37" autoAdjust="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67F745E7-41AA-437F-88BC-D5378A9D452F}" type="datetime1">
              <a:rPr lang="sl-SI" smtClean="0"/>
              <a:pPr algn="r" rtl="0"/>
              <a:t>3. 05. 2020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sl-SI" smtClean="0"/>
              <a:pPr algn="r"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DFFA8BB3-6156-4313-89DD-AF298ABC6B96}" type="datetime1">
              <a:rPr lang="sl-SI" smtClean="0"/>
              <a:pPr/>
              <a:t>3. 05. 2020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dirty="0" smtClean="0"/>
              <a:t>Kliknite, če želite urediti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935E2820-AFE1-45FA-949E-17BDB534E1DC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935E2820-AFE1-45FA-949E-17BDB534E1DC}" type="slidenum">
              <a:rPr lang="sl-SI" smtClean="0"/>
              <a:pPr algn="r" rtl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77542409-6A04-4DC6-AC3A-D3758287A8F2}" type="slidenum">
              <a:rPr lang="sl-SI" smtClean="0"/>
              <a:pPr algn="r" rtl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935E2820-AFE1-45FA-949E-17BDB534E1DC}" type="slidenum">
              <a:rPr lang="sl-SI" smtClean="0"/>
              <a:pPr algn="r" rtl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sl-SI" smtClean="0"/>
              <a:t>Kliknite, da uredite slog podnaslova matrice</a:t>
            </a:r>
            <a:endParaRPr lang="sl-SI" dirty="0"/>
          </a:p>
        </p:txBody>
      </p:sp>
      <p:sp>
        <p:nvSpPr>
          <p:cNvPr id="8" name="Označba mesta za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F242750-53DD-4847-9CB0-77626A625999}" type="datetime1">
              <a:rPr lang="sl-SI" smtClean="0"/>
              <a:pPr/>
              <a:t>3. 05. 2020</a:t>
            </a:fld>
            <a:endParaRPr lang="sl-SI" dirty="0"/>
          </a:p>
        </p:txBody>
      </p:sp>
      <p:sp>
        <p:nvSpPr>
          <p:cNvPr id="9" name="Označba mesta za nogo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10" name="Označba mesta za številko diapozitiv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sl-SI" dirty="0" smtClean="0"/>
              <a:t>Kliknite, če želite urediti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C9CD96F-174A-4349-9844-15018F9ED39C}" type="datetime1">
              <a:rPr lang="sl-SI" smtClean="0"/>
              <a:pPr/>
              <a:t>3. 05. 2020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sl-SI" dirty="0" smtClean="0"/>
              <a:t>Kliknite, če želite urediti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F77DDA-A6E2-4877-B32D-8B5BB240E1CE}" type="datetime1">
              <a:rPr lang="sl-SI" smtClean="0"/>
              <a:pPr/>
              <a:t>3. 05. 2020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5C9AA44-2535-4770-8986-D6650B999625}" type="datetime1">
              <a:rPr lang="sl-SI" smtClean="0"/>
              <a:pPr/>
              <a:t>3. 05. 2020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dirty="0" smtClean="0"/>
              <a:t>Kliknite, če želite urediti sloge besedila matrice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40F91A-5FC7-4D51-852F-EFB0774DE7DC}" type="datetime1">
              <a:rPr lang="sl-SI" smtClean="0"/>
              <a:pPr/>
              <a:t>3. 05. 2020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 dirty="0" smtClean="0"/>
              <a:t>Kliknite, če želite urediti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 dirty="0" smtClean="0"/>
              <a:t>Kliknite, če želite urediti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EF7D50C-C237-4315-B06B-3FBA4544B643}" type="datetime1">
              <a:rPr lang="sl-SI" smtClean="0"/>
              <a:pPr/>
              <a:t>3. 05. 2020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l-SI" dirty="0" smtClean="0"/>
              <a:t>Kliknite, če želite urediti sloge besedila matrice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 dirty="0" smtClean="0"/>
              <a:t>Kliknite, če želite urediti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l-SI" dirty="0" smtClean="0"/>
              <a:t>Kliknite, če želite urediti sloge besedila matrice</a:t>
            </a:r>
            <a:endParaRPr lang="sl-SI" dirty="0"/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 dirty="0" smtClean="0"/>
              <a:t>Kliknite, če želite urediti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41A8CD-0ABF-478D-8F8A-8ADCD6E88064}" type="datetime1">
              <a:rPr lang="sl-SI" smtClean="0"/>
              <a:pPr/>
              <a:t>3. 05. 2020</a:t>
            </a:fld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85A0BE6-B2D0-4693-ACF8-63A8729B6BCE}" type="datetime1">
              <a:rPr lang="sl-SI" smtClean="0"/>
              <a:pPr/>
              <a:t>3. 05. 2020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418C9EA-777E-4E4A-A345-80EFADC37168}" type="datetime1">
              <a:rPr lang="sl-SI" smtClean="0"/>
              <a:pPr/>
              <a:t>3. 05. 2020</a:t>
            </a:fld>
            <a:endParaRPr lang="sl-SI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dirty="0" smtClean="0"/>
              <a:t>Kliknite, če želite urediti sloge besedila matrice</a:t>
            </a:r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3A5E89E-1C6F-409C-84D1-7C856747F474}" type="datetime1">
              <a:rPr lang="sl-SI" smtClean="0"/>
              <a:pPr/>
              <a:t>3. 05. 2020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8" name="Zaobljeni pravokotnik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dirty="0" smtClean="0"/>
              <a:t>Kliknite, če želite urediti sloge besedila matrice</a:t>
            </a:r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379525F-204C-444A-9D59-E3146A4F6575}" type="datetime1">
              <a:rPr lang="sl-SI" smtClean="0"/>
              <a:pPr/>
              <a:t>3. 05. 2020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dirty="0" smtClean="0"/>
              <a:t>Kliknite, če želite urediti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fld id="{25113EC2-B932-4F8F-8DF4-C6808E060621}" type="datetime1">
              <a:rPr lang="sl-SI" smtClean="0"/>
              <a:pPr/>
              <a:t>3. 05. 2020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277509" cy="1972887"/>
          </a:xfrm>
        </p:spPr>
        <p:txBody>
          <a:bodyPr rtlCol="0"/>
          <a:lstStyle/>
          <a:p>
            <a:pPr rtl="0"/>
            <a:r>
              <a:rPr lang="sl-SI" dirty="0" smtClean="0"/>
              <a:t>ČLOVEŠKO TELO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5213" y="2693167"/>
            <a:ext cx="7091361" cy="838200"/>
          </a:xfrm>
        </p:spPr>
        <p:txBody>
          <a:bodyPr rtlCol="0"/>
          <a:lstStyle/>
          <a:p>
            <a:pPr rtl="0"/>
            <a:r>
              <a:rPr lang="sl-SI" dirty="0" smtClean="0"/>
              <a:t>Spoznavanje okolja</a:t>
            </a:r>
            <a:endParaRPr lang="sl-SI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4756" y="2802774"/>
            <a:ext cx="1296785" cy="12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922712" y="573578"/>
            <a:ext cx="9401695" cy="5241175"/>
          </a:xfrm>
        </p:spPr>
        <p:txBody>
          <a:bodyPr/>
          <a:lstStyle/>
          <a:p>
            <a:r>
              <a:rPr lang="sl-SI" dirty="0" smtClean="0"/>
              <a:t>V delovnem zvezku na strani 81, preberi besedilo.</a:t>
            </a:r>
          </a:p>
          <a:p>
            <a:r>
              <a:rPr lang="sl-SI" dirty="0" smtClean="0"/>
              <a:t>Na strani 82, bomo skupaj rešili 1. nalogo, 2. in 3. nalogo reši sam.</a:t>
            </a:r>
          </a:p>
          <a:p>
            <a:r>
              <a:rPr lang="sl-SI" dirty="0" smtClean="0"/>
              <a:t>Pri prvi nalogi napiši notranje dele telesa. Poskusi sam, če ti ne gre poglej na naslednjo stran moje predstavitve.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341" y="2381725"/>
            <a:ext cx="5112327" cy="3359001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4602" y="2676698"/>
            <a:ext cx="135636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64524" y="523702"/>
            <a:ext cx="9110749" cy="5191298"/>
          </a:xfrm>
        </p:spPr>
        <p:txBody>
          <a:bodyPr/>
          <a:lstStyle/>
          <a:p>
            <a:r>
              <a:rPr lang="sl-SI" dirty="0" smtClean="0"/>
              <a:t>Rešitve za 1. nalogo.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793" y="586694"/>
            <a:ext cx="6978601" cy="47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43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/>
              <a:t>Igra: Naše telo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1285500" y="1505216"/>
            <a:ext cx="9372600" cy="4114800"/>
          </a:xfrm>
        </p:spPr>
        <p:txBody>
          <a:bodyPr rtlCol="0">
            <a:normAutofit/>
          </a:bodyPr>
          <a:lstStyle/>
          <a:p>
            <a:r>
              <a:rPr lang="sl-SI" dirty="0" smtClean="0"/>
              <a:t>Učenci sedite in naredite nekaj vaj po navodilih.</a:t>
            </a:r>
            <a:endParaRPr lang="sl-SI" dirty="0"/>
          </a:p>
          <a:p>
            <a:r>
              <a:rPr lang="pl-PL" dirty="0"/>
              <a:t>Navodila</a:t>
            </a:r>
            <a:r>
              <a:rPr lang="pl-PL" dirty="0" smtClean="0"/>
              <a:t>:</a:t>
            </a:r>
            <a:endParaRPr lang="sl-SI" dirty="0"/>
          </a:p>
          <a:p>
            <a:r>
              <a:rPr lang="pl-PL" dirty="0">
                <a:solidFill>
                  <a:schemeClr val="accent3">
                    <a:lumMod val="75000"/>
                  </a:schemeClr>
                </a:solidFill>
              </a:rPr>
              <a:t>Z desno roko rahlo “tapkaj” po licu in hkrati z levo roko po trebuhu. (nekaj sekund)</a:t>
            </a:r>
            <a:endParaRPr lang="sl-SI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l-PL" dirty="0">
                <a:solidFill>
                  <a:schemeClr val="accent3">
                    <a:lumMod val="75000"/>
                  </a:schemeClr>
                </a:solidFill>
              </a:rPr>
              <a:t>Z desno roko “tapkaj” po licu, z levo istočasno kroži po trebuhu. (nekaj sekund)</a:t>
            </a:r>
            <a:endParaRPr lang="sl-SI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pl-PL" dirty="0">
                <a:solidFill>
                  <a:schemeClr val="accent3">
                    <a:lumMod val="75000"/>
                  </a:schemeClr>
                </a:solidFill>
              </a:rPr>
              <a:t>Z desno roko kroži po licu, z drugo “tapkaj” po trebuhu. </a:t>
            </a:r>
            <a:r>
              <a:rPr lang="sl-SI" dirty="0">
                <a:solidFill>
                  <a:schemeClr val="accent3">
                    <a:lumMod val="75000"/>
                  </a:schemeClr>
                </a:solidFill>
              </a:rPr>
              <a:t>(nekaj sekund</a:t>
            </a: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pPr marL="45720" indent="0">
              <a:buNone/>
            </a:pPr>
            <a:endParaRPr lang="sl-SI" dirty="0"/>
          </a:p>
          <a:p>
            <a:pPr marL="45720" indent="0">
              <a:buNone/>
            </a:pPr>
            <a:endParaRPr lang="sl-SI" dirty="0"/>
          </a:p>
          <a:p>
            <a:pPr rtl="0"/>
            <a:endParaRPr lang="sl-SI" dirty="0"/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7880" y="4314306"/>
            <a:ext cx="1555866" cy="155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180406" y="822961"/>
            <a:ext cx="9991899" cy="5432367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sl-SI" b="1" dirty="0" smtClean="0">
                <a:solidFill>
                  <a:schemeClr val="accent3">
                    <a:lumMod val="75000"/>
                  </a:schemeClr>
                </a:solidFill>
              </a:rPr>
              <a:t>RAZMISLI</a:t>
            </a:r>
          </a:p>
          <a:p>
            <a:r>
              <a:rPr lang="sl-SI" dirty="0" smtClean="0"/>
              <a:t>Ali </a:t>
            </a:r>
            <a:r>
              <a:rPr lang="sl-SI" dirty="0"/>
              <a:t>je bilo vse naloge enako težko izvajati? Katero najtežje? </a:t>
            </a:r>
          </a:p>
          <a:p>
            <a:r>
              <a:rPr lang="sl-SI" dirty="0"/>
              <a:t>Katere dele telesa ste premikali? </a:t>
            </a:r>
          </a:p>
          <a:p>
            <a:r>
              <a:rPr lang="sl-SI" dirty="0" smtClean="0"/>
              <a:t>Katere </a:t>
            </a:r>
            <a:r>
              <a:rPr lang="sl-SI" dirty="0"/>
              <a:t>kosti so se premikale? </a:t>
            </a:r>
          </a:p>
          <a:p>
            <a:r>
              <a:rPr lang="sl-SI" dirty="0"/>
              <a:t>Katere mišice ste uporabljali? </a:t>
            </a:r>
            <a:endParaRPr lang="sl-SI" dirty="0" smtClean="0"/>
          </a:p>
          <a:p>
            <a:r>
              <a:rPr lang="sl-SI" dirty="0" smtClean="0"/>
              <a:t>Od </a:t>
            </a:r>
            <a:r>
              <a:rPr lang="sl-SI" dirty="0"/>
              <a:t>kod so mišice dobile sporočilo, kaj morajo narediti? </a:t>
            </a:r>
          </a:p>
          <a:p>
            <a:r>
              <a:rPr lang="sl-SI" dirty="0" smtClean="0"/>
              <a:t>Preverimo skupaj vaše odgovore.</a:t>
            </a:r>
          </a:p>
        </p:txBody>
      </p:sp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2137" y="2114896"/>
            <a:ext cx="1557251" cy="15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12916" y="1330036"/>
            <a:ext cx="5267297" cy="4384964"/>
          </a:xfrm>
        </p:spPr>
        <p:txBody>
          <a:bodyPr/>
          <a:lstStyle/>
          <a:p>
            <a:r>
              <a:rPr lang="sl-SI" dirty="0"/>
              <a:t>Naše telo je zgrajeno tako, da nam omogoča opravljanje najrazličnejših dejavnosti. </a:t>
            </a:r>
            <a:endParaRPr lang="sl-SI" dirty="0" smtClean="0"/>
          </a:p>
          <a:p>
            <a:r>
              <a:rPr lang="sl-SI" dirty="0" smtClean="0"/>
              <a:t>Lahko </a:t>
            </a:r>
            <a:r>
              <a:rPr lang="sl-SI" dirty="0"/>
              <a:t>plavamo, skačemo, hodimo, se smejimo ... </a:t>
            </a:r>
            <a:endParaRPr lang="sl-SI" dirty="0" smtClean="0"/>
          </a:p>
          <a:p>
            <a:r>
              <a:rPr lang="sl-SI" dirty="0" smtClean="0"/>
              <a:t>Za </a:t>
            </a:r>
            <a:r>
              <a:rPr lang="sl-SI" dirty="0"/>
              <a:t>usklajeno delovanje skrbijo različni </a:t>
            </a:r>
            <a:r>
              <a:rPr lang="sl-SI" dirty="0" smtClean="0"/>
              <a:t>deli </a:t>
            </a:r>
            <a:r>
              <a:rPr lang="sl-SI" dirty="0"/>
              <a:t>našega telesa. </a:t>
            </a:r>
          </a:p>
          <a:p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05869" y="897254"/>
            <a:ext cx="3412970" cy="19789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870" y="3392914"/>
            <a:ext cx="3412970" cy="2114874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4167" y="3807229"/>
            <a:ext cx="1204924" cy="12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4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jeni pravokotnik 6"/>
          <p:cNvSpPr/>
          <p:nvPr/>
        </p:nvSpPr>
        <p:spPr>
          <a:xfrm>
            <a:off x="8099411" y="4870944"/>
            <a:ext cx="2241174" cy="498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92082" y="254924"/>
            <a:ext cx="9372600" cy="651163"/>
          </a:xfrm>
        </p:spPr>
        <p:txBody>
          <a:bodyPr>
            <a:normAutofit/>
          </a:bodyPr>
          <a:lstStyle/>
          <a:p>
            <a:r>
              <a:rPr lang="sl-SI" sz="3200" dirty="0" smtClean="0">
                <a:solidFill>
                  <a:schemeClr val="accent3">
                    <a:lumMod val="75000"/>
                  </a:schemeClr>
                </a:solidFill>
              </a:rPr>
              <a:t>OKOSTJE</a:t>
            </a:r>
            <a:endParaRPr lang="sl-SI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764772" y="1271847"/>
            <a:ext cx="6015442" cy="3663813"/>
          </a:xfrm>
        </p:spPr>
        <p:txBody>
          <a:bodyPr>
            <a:normAutofit fontScale="92500"/>
          </a:bodyPr>
          <a:lstStyle/>
          <a:p>
            <a:r>
              <a:rPr lang="sl-SI" dirty="0" smtClean="0"/>
              <a:t>Kosti sestavljajo </a:t>
            </a: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OKOSTJE</a:t>
            </a:r>
            <a:r>
              <a:rPr lang="sl-SI" dirty="0" smtClean="0"/>
              <a:t>. </a:t>
            </a:r>
          </a:p>
          <a:p>
            <a:r>
              <a:rPr lang="sl-SI" dirty="0" smtClean="0"/>
              <a:t>OKOSTJE </a:t>
            </a:r>
            <a:r>
              <a:rPr lang="sl-SI" dirty="0"/>
              <a:t>je močno </a:t>
            </a:r>
            <a:r>
              <a:rPr lang="sl-SI" dirty="0" smtClean="0"/>
              <a:t>ogrodje, na </a:t>
            </a:r>
            <a:r>
              <a:rPr lang="sl-SI" dirty="0"/>
              <a:t>katerem so vpete </a:t>
            </a:r>
            <a:r>
              <a:rPr lang="sl-SI" dirty="0" smtClean="0"/>
              <a:t>mišice.</a:t>
            </a:r>
          </a:p>
          <a:p>
            <a:r>
              <a:rPr lang="sl-SI" dirty="0" smtClean="0"/>
              <a:t>Našemu </a:t>
            </a:r>
            <a:r>
              <a:rPr lang="sl-SI" dirty="0"/>
              <a:t>telesu daje oporo. </a:t>
            </a:r>
            <a:endParaRPr lang="sl-SI" dirty="0" smtClean="0"/>
          </a:p>
          <a:p>
            <a:r>
              <a:rPr lang="sl-SI" dirty="0" smtClean="0"/>
              <a:t>Brez njega bi </a:t>
            </a:r>
            <a:r>
              <a:rPr lang="sl-SI" dirty="0"/>
              <a:t>bilo naše telo le kup organov na </a:t>
            </a:r>
            <a:r>
              <a:rPr lang="sl-SI" dirty="0" smtClean="0"/>
              <a:t>tleh.</a:t>
            </a:r>
          </a:p>
          <a:p>
            <a:r>
              <a:rPr lang="sl-SI" dirty="0" smtClean="0"/>
              <a:t>Okostje </a:t>
            </a:r>
            <a:r>
              <a:rPr lang="sl-SI" dirty="0"/>
              <a:t>ščiti številne notranje </a:t>
            </a:r>
            <a:r>
              <a:rPr lang="sl-SI" dirty="0" smtClean="0"/>
              <a:t>organe, med </a:t>
            </a:r>
            <a:r>
              <a:rPr lang="sl-SI" dirty="0"/>
              <a:t>njimi so možgani, srce in pljuča</a:t>
            </a:r>
            <a:r>
              <a:rPr lang="sl-SI" dirty="0" smtClean="0"/>
              <a:t>.</a:t>
            </a:r>
          </a:p>
          <a:p>
            <a:r>
              <a:rPr lang="sl-SI" dirty="0" smtClean="0"/>
              <a:t>Kosti imamo več kot 200. Med seboj so povezane s sklepi.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933998" y="906087"/>
            <a:ext cx="4572000" cy="3812458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8276504" y="4935660"/>
            <a:ext cx="252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Skelet - okostje</a:t>
            </a:r>
            <a:endParaRPr lang="sl-SI" dirty="0"/>
          </a:p>
        </p:txBody>
      </p:sp>
      <p:sp>
        <p:nvSpPr>
          <p:cNvPr id="8" name="Zaobljeni pravokotnik 7"/>
          <p:cNvSpPr/>
          <p:nvPr/>
        </p:nvSpPr>
        <p:spPr>
          <a:xfrm>
            <a:off x="3333404" y="4935660"/>
            <a:ext cx="4048298" cy="13986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oljeZBesedilom 8"/>
          <p:cNvSpPr txBox="1"/>
          <p:nvPr/>
        </p:nvSpPr>
        <p:spPr>
          <a:xfrm>
            <a:off x="3541222" y="5084305"/>
            <a:ext cx="3649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 smtClean="0">
                <a:solidFill>
                  <a:schemeClr val="accent3">
                    <a:lumMod val="75000"/>
                  </a:schemeClr>
                </a:solidFill>
              </a:rPr>
              <a:t>Naredi še ti!</a:t>
            </a:r>
          </a:p>
          <a:p>
            <a:r>
              <a:rPr lang="sl-SI" dirty="0" smtClean="0"/>
              <a:t>Opazuj svoje telo in ugotovi, v katerih delih ga lahko premikaš.</a:t>
            </a:r>
            <a:endParaRPr lang="sl-SI" dirty="0"/>
          </a:p>
        </p:txBody>
      </p:sp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1491" y="318363"/>
            <a:ext cx="1472738" cy="14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4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14748" y="410733"/>
            <a:ext cx="9372600" cy="732132"/>
          </a:xfrm>
        </p:spPr>
        <p:txBody>
          <a:bodyPr/>
          <a:lstStyle/>
          <a:p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MIŠICE</a:t>
            </a:r>
            <a:endParaRPr lang="sl-SI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706581" y="1279289"/>
            <a:ext cx="7568544" cy="3649816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MIŠICE</a:t>
            </a:r>
            <a:r>
              <a:rPr lang="sl-SI" dirty="0" smtClean="0"/>
              <a:t> nam omogočajo gibanje.</a:t>
            </a:r>
          </a:p>
          <a:p>
            <a:r>
              <a:rPr lang="sl-SI" dirty="0" smtClean="0"/>
              <a:t>Delujejo z našo voljo (npr. dvig roke) ali pa neodvisno od naše volje (utripanje srca).</a:t>
            </a:r>
            <a:r>
              <a:rPr lang="sl-SI" dirty="0"/>
              <a:t> </a:t>
            </a:r>
            <a:endParaRPr lang="sl-SI" dirty="0" smtClean="0"/>
          </a:p>
          <a:p>
            <a:r>
              <a:rPr lang="sl-SI" dirty="0" smtClean="0"/>
              <a:t>Vsak </a:t>
            </a:r>
            <a:r>
              <a:rPr lang="sl-SI" dirty="0"/>
              <a:t>narejeni gib telesa ali </a:t>
            </a:r>
            <a:r>
              <a:rPr lang="sl-SI" dirty="0" smtClean="0"/>
              <a:t>gibanje, kot </a:t>
            </a:r>
            <a:r>
              <a:rPr lang="sl-SI" dirty="0"/>
              <a:t>so tek, prehranjevanje ali </a:t>
            </a:r>
            <a:r>
              <a:rPr lang="sl-SI" dirty="0" smtClean="0"/>
              <a:t>govorjenje se </a:t>
            </a:r>
            <a:r>
              <a:rPr lang="sl-SI" dirty="0"/>
              <a:t>opravi s pomočjo </a:t>
            </a: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MIŠIC</a:t>
            </a:r>
            <a:r>
              <a:rPr lang="sl-SI" dirty="0" smtClean="0"/>
              <a:t>.</a:t>
            </a:r>
          </a:p>
          <a:p>
            <a:r>
              <a:rPr lang="sl-SI" dirty="0" smtClean="0"/>
              <a:t>Ko </a:t>
            </a:r>
            <a:r>
              <a:rPr lang="sl-SI" dirty="0"/>
              <a:t>napnemo mišico, se ta </a:t>
            </a:r>
            <a:r>
              <a:rPr lang="sl-SI" dirty="0" smtClean="0"/>
              <a:t>skrči in </a:t>
            </a:r>
            <a:r>
              <a:rPr lang="sl-SI" dirty="0"/>
              <a:t>postane </a:t>
            </a:r>
            <a:r>
              <a:rPr lang="sl-SI" dirty="0" smtClean="0"/>
              <a:t>krajša.</a:t>
            </a:r>
          </a:p>
          <a:p>
            <a:r>
              <a:rPr lang="sl-SI" dirty="0" smtClean="0"/>
              <a:t>Mišice </a:t>
            </a:r>
            <a:r>
              <a:rPr lang="sl-SI" dirty="0"/>
              <a:t>dobijo hrano in kisik iz </a:t>
            </a:r>
            <a:r>
              <a:rPr lang="sl-SI" dirty="0" smtClean="0"/>
              <a:t>krvi.</a:t>
            </a:r>
          </a:p>
          <a:p>
            <a:r>
              <a:rPr lang="sl-SI" dirty="0" smtClean="0"/>
              <a:t>Srce </a:t>
            </a:r>
            <a:r>
              <a:rPr lang="sl-SI" dirty="0"/>
              <a:t>je posebna vrsta mišice.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1026" name="Picture 2" descr="Kaj moram vedeti o mišicah? | Aktualno | Tečaji masaže – postanite 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41" y="3690226"/>
            <a:ext cx="2278871" cy="186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učite se uporabljati mišice - Aktivni.s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25" y="442913"/>
            <a:ext cx="3305687" cy="293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aobljeni pravokotnik 6"/>
          <p:cNvSpPr/>
          <p:nvPr/>
        </p:nvSpPr>
        <p:spPr>
          <a:xfrm>
            <a:off x="3931921" y="4929107"/>
            <a:ext cx="4738254" cy="15423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4210397" y="5100105"/>
            <a:ext cx="4181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solidFill>
                  <a:schemeClr val="accent3">
                    <a:lumMod val="75000"/>
                  </a:schemeClr>
                </a:solidFill>
              </a:rPr>
              <a:t>Naredi še ti</a:t>
            </a: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!</a:t>
            </a:r>
          </a:p>
          <a:p>
            <a:r>
              <a:rPr lang="sl-SI" dirty="0" smtClean="0">
                <a:solidFill>
                  <a:schemeClr val="tx2"/>
                </a:solidFill>
              </a:rPr>
              <a:t>V roko primi manjšo žogico in jo močno stisni. Kaj se dogaja z mišicami na roki? Potipaj.</a:t>
            </a:r>
            <a:endParaRPr lang="sl-SI" dirty="0">
              <a:solidFill>
                <a:schemeClr val="tx2"/>
              </a:solidFill>
            </a:endParaRPr>
          </a:p>
        </p:txBody>
      </p:sp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3710" y="401666"/>
            <a:ext cx="1413246" cy="141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7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aobljeni pravokotnik 11"/>
          <p:cNvSpPr/>
          <p:nvPr/>
        </p:nvSpPr>
        <p:spPr>
          <a:xfrm>
            <a:off x="7763858" y="4374146"/>
            <a:ext cx="4165626" cy="23508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0685" y="219675"/>
            <a:ext cx="9372600" cy="673943"/>
          </a:xfrm>
        </p:spPr>
        <p:txBody>
          <a:bodyPr/>
          <a:lstStyle/>
          <a:p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SRCE</a:t>
            </a:r>
            <a:endParaRPr lang="sl-SI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307572" y="893619"/>
            <a:ext cx="7390996" cy="3969326"/>
          </a:xfrm>
        </p:spPr>
        <p:txBody>
          <a:bodyPr>
            <a:normAutofit lnSpcReduction="10000"/>
          </a:bodyPr>
          <a:lstStyle/>
          <a:p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SRCE</a:t>
            </a:r>
            <a:r>
              <a:rPr lang="sl-SI" dirty="0" smtClean="0"/>
              <a:t> </a:t>
            </a:r>
            <a:r>
              <a:rPr lang="sl-SI" dirty="0"/>
              <a:t>je posebna vrsta mišice</a:t>
            </a:r>
            <a:r>
              <a:rPr lang="sl-SI" dirty="0" smtClean="0"/>
              <a:t>.</a:t>
            </a:r>
          </a:p>
          <a:p>
            <a:r>
              <a:rPr lang="sl-SI" dirty="0" smtClean="0"/>
              <a:t>Srce poganja kri po žilah.</a:t>
            </a:r>
          </a:p>
          <a:p>
            <a:r>
              <a:rPr lang="sl-SI" dirty="0" smtClean="0"/>
              <a:t>Kri </a:t>
            </a:r>
            <a:r>
              <a:rPr lang="sl-SI" dirty="0"/>
              <a:t>teče po mehkih ceveh, ki se imenujejo </a:t>
            </a: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ŽILE</a:t>
            </a:r>
            <a:r>
              <a:rPr lang="sl-SI" dirty="0" smtClean="0"/>
              <a:t> in </a:t>
            </a:r>
            <a:r>
              <a:rPr lang="sl-SI" dirty="0"/>
              <a:t>izhajajo iz našega </a:t>
            </a:r>
            <a:r>
              <a:rPr lang="sl-SI" dirty="0" smtClean="0"/>
              <a:t>srca.</a:t>
            </a:r>
          </a:p>
          <a:p>
            <a:r>
              <a:rPr lang="sl-SI" dirty="0" smtClean="0"/>
              <a:t>Žile </a:t>
            </a:r>
            <a:r>
              <a:rPr lang="sl-SI" dirty="0"/>
              <a:t>v našem telesu tvorijo sklenjen </a:t>
            </a:r>
            <a:r>
              <a:rPr lang="sl-SI" dirty="0" smtClean="0"/>
              <a:t>krog. Tako </a:t>
            </a:r>
            <a:r>
              <a:rPr lang="sl-SI" dirty="0"/>
              <a:t>se </a:t>
            </a:r>
            <a:r>
              <a:rPr lang="sl-SI" dirty="0" smtClean="0"/>
              <a:t>kri nenehno </a:t>
            </a:r>
            <a:r>
              <a:rPr lang="sl-SI" dirty="0"/>
              <a:t>pretaka in </a:t>
            </a:r>
            <a:r>
              <a:rPr lang="sl-SI" dirty="0" smtClean="0"/>
              <a:t>kroži po </a:t>
            </a:r>
            <a:r>
              <a:rPr lang="sl-SI" dirty="0"/>
              <a:t>celem </a:t>
            </a:r>
            <a:r>
              <a:rPr lang="sl-SI" dirty="0" smtClean="0"/>
              <a:t>telesu.</a:t>
            </a:r>
            <a:endParaRPr lang="sl-SI" dirty="0"/>
          </a:p>
          <a:p>
            <a:r>
              <a:rPr lang="sl-SI" dirty="0" smtClean="0"/>
              <a:t>Kri </a:t>
            </a:r>
            <a:r>
              <a:rPr lang="sl-SI" dirty="0"/>
              <a:t>prenaša kisik in hranilne </a:t>
            </a:r>
            <a:r>
              <a:rPr lang="sl-SI" dirty="0" smtClean="0"/>
              <a:t>snovi do </a:t>
            </a:r>
            <a:r>
              <a:rPr lang="sl-SI" dirty="0"/>
              <a:t>vseh delov našega telesa</a:t>
            </a:r>
            <a:r>
              <a:rPr lang="sl-SI" dirty="0" smtClean="0"/>
              <a:t>.</a:t>
            </a:r>
          </a:p>
          <a:p>
            <a:r>
              <a:rPr lang="sl-SI" dirty="0"/>
              <a:t>Ob večji telesni aktivnosti začne </a:t>
            </a:r>
            <a:r>
              <a:rPr lang="sl-SI" dirty="0" smtClean="0"/>
              <a:t>srce hitreje biti. Kadar </a:t>
            </a:r>
            <a:r>
              <a:rPr lang="sl-SI" dirty="0"/>
              <a:t>je dejavnost zelo povečana, se zadihamo in potimo. 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2052" name="Picture 4" descr="S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767" y="319650"/>
            <a:ext cx="1768416" cy="132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959" y="4862945"/>
            <a:ext cx="2405898" cy="146446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364" y="4671228"/>
            <a:ext cx="1618593" cy="1333500"/>
          </a:xfrm>
          <a:prstGeom prst="rect">
            <a:avLst/>
          </a:prstGeom>
        </p:spPr>
      </p:pic>
      <p:pic>
        <p:nvPicPr>
          <p:cNvPr id="2054" name="Picture 6" descr="Zaper za moč srca in zdrave žile - Vibracijsko samozdravljenj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535" y="219675"/>
            <a:ext cx="3093949" cy="390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0857" y="3025833"/>
            <a:ext cx="1376037" cy="945918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8179968" y="4490384"/>
            <a:ext cx="33334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solidFill>
                  <a:schemeClr val="accent3">
                    <a:lumMod val="75000"/>
                  </a:schemeClr>
                </a:solidFill>
              </a:rPr>
              <a:t>Naredi še ti</a:t>
            </a: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!</a:t>
            </a:r>
          </a:p>
          <a:p>
            <a:r>
              <a:rPr lang="sl-SI" dirty="0" smtClean="0">
                <a:solidFill>
                  <a:schemeClr val="tx2"/>
                </a:solidFill>
              </a:rPr>
              <a:t>Na vratu ali zapestju s tipanjem poišči svoj srčni utrip. Naredi 20 počepov ali 15 zaporednih poskokov s kolebnico. Preveri bitje srca. Kaj ugotoviš?</a:t>
            </a:r>
            <a:endParaRPr lang="sl-SI" dirty="0">
              <a:solidFill>
                <a:schemeClr val="tx2"/>
              </a:solidFill>
            </a:endParaRPr>
          </a:p>
        </p:txBody>
      </p:sp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70808" y="319651"/>
            <a:ext cx="1326311" cy="13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7405" y="304800"/>
            <a:ext cx="5079076" cy="701040"/>
          </a:xfrm>
        </p:spPr>
        <p:txBody>
          <a:bodyPr/>
          <a:lstStyle/>
          <a:p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NOTRANJI ORGANI</a:t>
            </a:r>
            <a:endParaRPr lang="sl-SI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356490" y="1293408"/>
            <a:ext cx="7358496" cy="3749040"/>
          </a:xfrm>
        </p:spPr>
        <p:txBody>
          <a:bodyPr>
            <a:normAutofit/>
          </a:bodyPr>
          <a:lstStyle/>
          <a:p>
            <a:r>
              <a:rPr lang="sl-SI" dirty="0" smtClean="0"/>
              <a:t>Vsak </a:t>
            </a: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NOTRANJI ORGAN </a:t>
            </a:r>
            <a:r>
              <a:rPr lang="sl-SI" dirty="0" smtClean="0"/>
              <a:t>ima posebno nalogo.</a:t>
            </a:r>
          </a:p>
          <a:p>
            <a:r>
              <a:rPr lang="sl-SI" dirty="0" smtClean="0"/>
              <a:t>Notranji organi : </a:t>
            </a: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MOŽGANI, SRCE, PLJUČA, JETRA, ŽELODEC, ČREVESJE (tanko in debelo črevo).</a:t>
            </a:r>
          </a:p>
          <a:p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MOŽGANE</a:t>
            </a:r>
            <a:r>
              <a:rPr lang="sl-SI" dirty="0" smtClean="0"/>
              <a:t> </a:t>
            </a:r>
            <a:r>
              <a:rPr lang="sl-SI" dirty="0"/>
              <a:t>uporabljamo za </a:t>
            </a:r>
            <a:r>
              <a:rPr lang="sl-SI" dirty="0" smtClean="0"/>
              <a:t>razmišljanje in premikanje </a:t>
            </a:r>
            <a:r>
              <a:rPr lang="sl-SI" dirty="0"/>
              <a:t>telesa.</a:t>
            </a:r>
            <a:r>
              <a:rPr lang="sl-SI" dirty="0"/>
              <a:t/>
            </a:r>
            <a:br>
              <a:rPr lang="sl-SI" dirty="0"/>
            </a:br>
            <a:r>
              <a:rPr lang="sl-SI" dirty="0"/>
              <a:t>Možgani nadzorujejo delovanje celega </a:t>
            </a:r>
            <a:r>
              <a:rPr lang="sl-SI" dirty="0" smtClean="0"/>
              <a:t>telesa. Med </a:t>
            </a:r>
            <a:r>
              <a:rPr lang="sl-SI" dirty="0"/>
              <a:t>drugim določajo, kako hitro bije naše </a:t>
            </a:r>
            <a:r>
              <a:rPr lang="sl-SI" dirty="0" smtClean="0"/>
              <a:t>srce ali </a:t>
            </a:r>
            <a:r>
              <a:rPr lang="sl-SI" dirty="0"/>
              <a:t>koliko smo lačni</a:t>
            </a:r>
            <a:r>
              <a:rPr lang="sl-SI" dirty="0" smtClean="0"/>
              <a:t>.</a:t>
            </a:r>
          </a:p>
          <a:p>
            <a:r>
              <a:rPr lang="sl-SI" dirty="0"/>
              <a:t>Skozi nos vdihnemo zrak, ki </a:t>
            </a:r>
            <a:r>
              <a:rPr lang="sl-SI" dirty="0" smtClean="0"/>
              <a:t>potuje do </a:t>
            </a:r>
            <a:r>
              <a:rPr lang="sl-SI" dirty="0">
                <a:solidFill>
                  <a:schemeClr val="accent3">
                    <a:lumMod val="75000"/>
                  </a:schemeClr>
                </a:solidFill>
              </a:rPr>
              <a:t>PLJUČ</a:t>
            </a:r>
            <a:r>
              <a:rPr lang="sl-SI" dirty="0"/>
              <a:t>. V pljučih kisik preide v </a:t>
            </a:r>
            <a:r>
              <a:rPr lang="sl-SI" dirty="0" smtClean="0"/>
              <a:t>kri. Ta </a:t>
            </a:r>
            <a:r>
              <a:rPr lang="sl-SI" dirty="0"/>
              <a:t>prenaša kisik po celem </a:t>
            </a:r>
            <a:r>
              <a:rPr lang="sl-SI" dirty="0" smtClean="0"/>
              <a:t>telesu. 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227496" y="397491"/>
            <a:ext cx="2867523" cy="525330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780" y="4083540"/>
            <a:ext cx="1384947" cy="137896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9195" y="2281843"/>
            <a:ext cx="1316532" cy="1484600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9010" y="429257"/>
            <a:ext cx="1535489" cy="153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0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507077" y="390698"/>
            <a:ext cx="7892762" cy="43600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600"/>
              </a:spcBef>
            </a:pPr>
            <a:r>
              <a:rPr lang="sl-SI" dirty="0"/>
              <a:t>Hrana, ki jo pojemo, potuje skozi </a:t>
            </a: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ŽELODEC</a:t>
            </a:r>
            <a:r>
              <a:rPr lang="sl-SI" dirty="0" smtClean="0"/>
              <a:t> do </a:t>
            </a: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ČREVESJA</a:t>
            </a:r>
            <a:r>
              <a:rPr lang="sl-SI" dirty="0" smtClean="0"/>
              <a:t>.                     V </a:t>
            </a:r>
            <a:r>
              <a:rPr lang="sl-SI" dirty="0"/>
              <a:t>črevesju kri iz prebavljene </a:t>
            </a:r>
            <a:r>
              <a:rPr lang="sl-SI" dirty="0" smtClean="0"/>
              <a:t>hrane pobira </a:t>
            </a:r>
            <a:r>
              <a:rPr lang="sl-SI" dirty="0"/>
              <a:t>hranilne snovi. </a:t>
            </a:r>
          </a:p>
          <a:p>
            <a:pPr>
              <a:lnSpc>
                <a:spcPct val="100000"/>
              </a:lnSpc>
              <a:spcBef>
                <a:spcPts val="3600"/>
              </a:spcBef>
            </a:pPr>
            <a:endParaRPr lang="sl-SI" dirty="0" smtClean="0"/>
          </a:p>
          <a:p>
            <a:r>
              <a:rPr lang="sl-SI" dirty="0" smtClean="0"/>
              <a:t>Kri </a:t>
            </a:r>
            <a:r>
              <a:rPr lang="sl-SI" dirty="0"/>
              <a:t>gre nato skozi </a:t>
            </a: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JETRA</a:t>
            </a:r>
            <a:r>
              <a:rPr lang="sl-SI" dirty="0" smtClean="0"/>
              <a:t>, kjer </a:t>
            </a:r>
            <a:r>
              <a:rPr lang="sl-SI" dirty="0"/>
              <a:t>se prečisti in šele prečiščena  </a:t>
            </a:r>
            <a:r>
              <a:rPr lang="sl-SI" dirty="0" smtClean="0"/>
              <a:t>                   prenaša energijo v </a:t>
            </a:r>
            <a:r>
              <a:rPr lang="sl-SI" dirty="0"/>
              <a:t>mišice, srce, možgane. </a:t>
            </a:r>
            <a:r>
              <a:rPr lang="sl-SI" dirty="0" smtClean="0"/>
              <a:t>Tako </a:t>
            </a:r>
            <a:r>
              <a:rPr lang="sl-SI" dirty="0"/>
              <a:t>vsi deli </a:t>
            </a:r>
            <a:r>
              <a:rPr lang="sl-SI" dirty="0" smtClean="0"/>
              <a:t>telesa                        dobijo </a:t>
            </a:r>
            <a:r>
              <a:rPr lang="sl-SI" dirty="0"/>
              <a:t>energijo za svoje delovanje</a:t>
            </a:r>
            <a:r>
              <a:rPr lang="sl-SI" dirty="0" smtClean="0"/>
              <a:t>.</a:t>
            </a:r>
          </a:p>
          <a:p>
            <a:endParaRPr lang="sl-SI" dirty="0" smtClean="0"/>
          </a:p>
          <a:p>
            <a:r>
              <a:rPr lang="sl-SI" dirty="0"/>
              <a:t>S hrano telo dobiva </a:t>
            </a:r>
            <a:r>
              <a:rPr lang="sl-SI" dirty="0" smtClean="0"/>
              <a:t>potrebno energijo za rast, razvoj in delovanje. Zato je zelo pomembno, da se zdravo prehranjujemo in skrbimo za svojo higieno, s tem pa tudi poskrbimo za svoje zdravje. 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222" y="939338"/>
            <a:ext cx="2261341" cy="42714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253" y="4775014"/>
            <a:ext cx="2560609" cy="1622455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1245" y="4662122"/>
            <a:ext cx="1368091" cy="1368091"/>
          </a:xfrm>
          <a:prstGeom prst="rect">
            <a:avLst/>
          </a:prstGeom>
        </p:spPr>
      </p:pic>
      <p:pic>
        <p:nvPicPr>
          <p:cNvPr id="10" name="Slika 9" descr="Kako spomladi okrepimo svoja jetra?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29" y="1969695"/>
            <a:ext cx="1211927" cy="141293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6" descr="ŽELODEC, ŽELODČNA KISLINA IN ABSORPCIJA HRANE | Celosten.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2764" y="366408"/>
            <a:ext cx="1952458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7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troci, ki se igrajo 16 x 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64_TF03461883" id="{6B830917-A5E0-4A5A-A96A-91E85BA7B64B}" vid="{A5567F6B-EA14-4C0A-B1A6-C777298492DD}"/>
    </a:ext>
  </a:extLst>
</a:theme>
</file>

<file path=ppt/theme/theme2.xml><?xml version="1.0" encoding="utf-8"?>
<a:theme xmlns:a="http://schemas.openxmlformats.org/drawingml/2006/main" name="Officeova tema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Načrt šolske predstavitve z motivom otrok, ki se igrajo (ilustracija, širokozaslonsko)</Template>
  <TotalTime>287</TotalTime>
  <Words>633</Words>
  <Application>Microsoft Office PowerPoint</Application>
  <PresentationFormat>Širokozaslonsko</PresentationFormat>
  <Paragraphs>64</Paragraphs>
  <Slides>11</Slides>
  <Notes>3</Notes>
  <HiddenSlides>0</HiddenSlides>
  <MMClips>10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Euphemia</vt:lpstr>
      <vt:lpstr>Wingdings</vt:lpstr>
      <vt:lpstr>Otroci, ki se igrajo 16 x 9</vt:lpstr>
      <vt:lpstr>ČLOVEŠKO TELO</vt:lpstr>
      <vt:lpstr>Igra: Naše telo</vt:lpstr>
      <vt:lpstr>PowerPointova predstavitev</vt:lpstr>
      <vt:lpstr>PowerPointova predstavitev</vt:lpstr>
      <vt:lpstr>OKOSTJE</vt:lpstr>
      <vt:lpstr>MIŠICE</vt:lpstr>
      <vt:lpstr>SRCE</vt:lpstr>
      <vt:lpstr>NOTRANJI ORGANI</vt:lpstr>
      <vt:lpstr>PowerPointova predstavitev</vt:lpstr>
      <vt:lpstr>PowerPointova predstavitev</vt:lpstr>
      <vt:lpstr>PowerPointova predstavitev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ČLOVEŠKO TELO</dc:title>
  <dc:creator>Tamara</dc:creator>
  <cp:lastModifiedBy>Tamara</cp:lastModifiedBy>
  <cp:revision>29</cp:revision>
  <dcterms:created xsi:type="dcterms:W3CDTF">2020-05-03T06:06:37Z</dcterms:created>
  <dcterms:modified xsi:type="dcterms:W3CDTF">2020-05-03T10:54:04Z</dcterms:modified>
</cp:coreProperties>
</file>