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9" r:id="rId14"/>
    <p:sldId id="280" r:id="rId15"/>
    <p:sldId id="293" r:id="rId16"/>
    <p:sldId id="292" r:id="rId17"/>
    <p:sldId id="278" r:id="rId18"/>
    <p:sldId id="294" r:id="rId19"/>
    <p:sldId id="295" r:id="rId20"/>
    <p:sldId id="296" r:id="rId21"/>
    <p:sldId id="297" r:id="rId22"/>
    <p:sldId id="299" r:id="rId23"/>
    <p:sldId id="30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4ADA58-886C-44CD-8D29-B1AF28C4E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61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74D675C-4442-4E5F-A868-524DD83E46D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2ED4770-1409-4A3D-9CD9-174CBF804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25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51466ED-A850-434D-AE12-13C1EEB761D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C0B392F-3086-4FEC-8866-997136F92D95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79D4338-7A38-432E-B71F-A95D0197DFC5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80649E-9027-471F-90AD-322F1CA55725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AA3259-708B-4832-B60F-C6DCA91A177A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735982E-957A-449B-BA36-37B8BF75062A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970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A38D0AA-CDCC-42CA-BAC0-7D8E5BD5A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7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B5C408-47DC-4CAB-9B70-CE69389B5D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0451DF9-757D-44ED-A8D2-17E8207DC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53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lt.oup.com/student/oxfordexplorers/level1/stories/unit5?cc=si&amp;selLanguage=en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rVb_QRGC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XAMtgyiUhI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1BEE81-8AA7-481B-A668-D9AB1332D6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Ponovitev snovi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1F1E24-76F3-42A1-8642-D47820BC5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2. razred</a:t>
            </a:r>
          </a:p>
        </p:txBody>
      </p:sp>
    </p:spTree>
    <p:extLst>
      <p:ext uri="{BB962C8B-B14F-4D97-AF65-F5344CB8AC3E}">
        <p14:creationId xmlns:p14="http://schemas.microsoft.com/office/powerpoint/2010/main" val="157319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1">
            <a:extLst>
              <a:ext uri="{FF2B5EF4-FFF2-40B4-BE49-F238E27FC236}">
                <a16:creationId xmlns:a16="http://schemas.microsoft.com/office/drawing/2014/main" id="{FE8FF231-DECD-4F68-9F47-E4F906D65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167" y="2254712"/>
            <a:ext cx="7497665" cy="3638088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2EA5E2EE-F307-4963-80CB-F69E4EAF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</p:spPr>
        <p:txBody>
          <a:bodyPr/>
          <a:lstStyle/>
          <a:p>
            <a:r>
              <a:rPr lang="sl-SI" b="1" dirty="0"/>
              <a:t>1</a:t>
            </a:r>
            <a:r>
              <a:rPr lang="sl-SI" dirty="0"/>
              <a:t>.</a:t>
            </a:r>
            <a:r>
              <a:rPr lang="sl-SI" b="1" dirty="0"/>
              <a:t>Toys</a:t>
            </a:r>
            <a:br>
              <a:rPr lang="sl-SI" dirty="0"/>
            </a:br>
            <a:r>
              <a:rPr lang="sl-SI" dirty="0" err="1"/>
              <a:t>old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new</a:t>
            </a:r>
            <a:r>
              <a:rPr lang="sl-SI" dirty="0"/>
              <a:t>?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4B245E98-9985-40DC-9CD6-5AB2D9E96D80}"/>
              </a:ext>
            </a:extLst>
          </p:cNvPr>
          <p:cNvSpPr/>
          <p:nvPr/>
        </p:nvSpPr>
        <p:spPr>
          <a:xfrm>
            <a:off x="1198485" y="4394447"/>
            <a:ext cx="1997476" cy="1908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OLD TOYS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4A1A8732-B525-4161-AE91-D35ABA1CF21C}"/>
              </a:ext>
            </a:extLst>
          </p:cNvPr>
          <p:cNvSpPr/>
          <p:nvPr/>
        </p:nvSpPr>
        <p:spPr>
          <a:xfrm>
            <a:off x="9331911" y="4573480"/>
            <a:ext cx="1997476" cy="1908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NEW TOYS</a:t>
            </a:r>
          </a:p>
        </p:txBody>
      </p:sp>
    </p:spTree>
    <p:extLst>
      <p:ext uri="{BB962C8B-B14F-4D97-AF65-F5344CB8AC3E}">
        <p14:creationId xmlns:p14="http://schemas.microsoft.com/office/powerpoint/2010/main" val="363638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637306-F98E-4C86-8CE7-ECD1C9D7AED4}"/>
              </a:ext>
            </a:extLst>
          </p:cNvPr>
          <p:cNvSpPr/>
          <p:nvPr/>
        </p:nvSpPr>
        <p:spPr>
          <a:xfrm>
            <a:off x="4183064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algn="r"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new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476A84-336B-4421-AC09-B92FAE69608C}"/>
              </a:ext>
            </a:extLst>
          </p:cNvPr>
          <p:cNvSpPr/>
          <p:nvPr/>
        </p:nvSpPr>
        <p:spPr>
          <a:xfrm>
            <a:off x="2274889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old</a:t>
            </a:r>
          </a:p>
        </p:txBody>
      </p:sp>
      <p:sp>
        <p:nvSpPr>
          <p:cNvPr id="20484" name="Title 20">
            <a:extLst>
              <a:ext uri="{FF2B5EF4-FFF2-40B4-BE49-F238E27FC236}">
                <a16:creationId xmlns:a16="http://schemas.microsoft.com/office/drawing/2014/main" id="{CFA6942C-7A06-4DAD-919A-EA279ED7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>
                <a:latin typeface="Twinkl" pitchFamily="2" charset="-18"/>
              </a:rPr>
              <a:t>Is It </a:t>
            </a:r>
            <a:r>
              <a:rPr lang="en-GB" altLang="en-US" sz="3600">
                <a:latin typeface="Twinkl" pitchFamily="2" charset="-18"/>
              </a:rPr>
              <a:t>Old</a:t>
            </a:r>
            <a:r>
              <a:rPr lang="en-GB" altLang="en-US" sz="3600" b="0">
                <a:latin typeface="Twinkl" pitchFamily="2" charset="-18"/>
              </a:rPr>
              <a:t> or </a:t>
            </a:r>
            <a:r>
              <a:rPr lang="en-GB" altLang="en-US" sz="3600">
                <a:latin typeface="Twinkl" pitchFamily="2" charset="-18"/>
              </a:rPr>
              <a:t>New</a:t>
            </a:r>
            <a:r>
              <a:rPr lang="en-GB" altLang="en-US" sz="3600" b="0">
                <a:latin typeface="Twinkl" pitchFamily="2" charset="-18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9A76485-6C9F-40A0-B745-82A325A654F5}"/>
              </a:ext>
            </a:extLst>
          </p:cNvPr>
          <p:cNvSpPr/>
          <p:nvPr/>
        </p:nvSpPr>
        <p:spPr>
          <a:xfrm>
            <a:off x="3957638" y="1573213"/>
            <a:ext cx="4267200" cy="4267200"/>
          </a:xfrm>
          <a:prstGeom prst="ellipse">
            <a:avLst/>
          </a:prstGeom>
          <a:solidFill>
            <a:srgbClr val="CA469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wink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3E2F5E-3A93-42B5-8786-4D8997462240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5840413"/>
            <a:ext cx="869950" cy="252412"/>
            <a:chOff x="7512908" y="5840630"/>
            <a:chExt cx="870676" cy="252196"/>
          </a:xfrm>
        </p:grpSpPr>
        <p:sp>
          <p:nvSpPr>
            <p:cNvPr id="7" name="Isosceles Triangle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EDBF623-51AE-48E7-8295-6471F14C2500}"/>
                </a:ext>
              </a:extLst>
            </p:cNvPr>
            <p:cNvSpPr/>
            <p:nvPr/>
          </p:nvSpPr>
          <p:spPr>
            <a:xfrm rot="5400000">
              <a:off x="8148651" y="5857893"/>
              <a:ext cx="252196" cy="217670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20489" name="Title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F5EA502-AE64-42BE-9C19-9B3BD4EF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908" y="5841572"/>
              <a:ext cx="653266" cy="251254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dirty="0"/>
                <a:t>next</a:t>
              </a:r>
            </a:p>
          </p:txBody>
        </p:sp>
      </p:grpSp>
      <p:pic>
        <p:nvPicPr>
          <p:cNvPr id="20487" name="Slika 7">
            <a:extLst>
              <a:ext uri="{FF2B5EF4-FFF2-40B4-BE49-F238E27FC236}">
                <a16:creationId xmlns:a16="http://schemas.microsoft.com/office/drawing/2014/main" id="{C18B83FA-6935-4834-A388-53858690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53810" r="54758" b="4373"/>
          <a:stretch>
            <a:fillRect/>
          </a:stretch>
        </p:blipFill>
        <p:spPr bwMode="auto">
          <a:xfrm>
            <a:off x="4183064" y="2305051"/>
            <a:ext cx="3798887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ABA7553-F190-46AF-8F29-7EB4EB8AD150}"/>
              </a:ext>
            </a:extLst>
          </p:cNvPr>
          <p:cNvSpPr/>
          <p:nvPr/>
        </p:nvSpPr>
        <p:spPr>
          <a:xfrm>
            <a:off x="4183064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algn="r">
              <a:defRPr/>
            </a:pPr>
            <a:r>
              <a:rPr lang="en-GB" sz="4800" b="1" dirty="0"/>
              <a:t>new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4199369-46EB-40A0-A605-D695DF5BBF29}"/>
              </a:ext>
            </a:extLst>
          </p:cNvPr>
          <p:cNvSpPr/>
          <p:nvPr/>
        </p:nvSpPr>
        <p:spPr>
          <a:xfrm>
            <a:off x="2274889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>
              <a:defRPr/>
            </a:pPr>
            <a:r>
              <a:rPr lang="en-GB" sz="4800" b="1" dirty="0"/>
              <a:t>old</a:t>
            </a:r>
          </a:p>
        </p:txBody>
      </p:sp>
      <p:sp>
        <p:nvSpPr>
          <p:cNvPr id="25604" name="Title 20">
            <a:extLst>
              <a:ext uri="{FF2B5EF4-FFF2-40B4-BE49-F238E27FC236}">
                <a16:creationId xmlns:a16="http://schemas.microsoft.com/office/drawing/2014/main" id="{853E6F4A-DC57-4046-B796-FC5598D4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>
                <a:latin typeface="Twinkl" pitchFamily="2" charset="-18"/>
              </a:rPr>
              <a:t>Is It </a:t>
            </a:r>
            <a:r>
              <a:rPr lang="en-GB" altLang="en-US" sz="3600">
                <a:latin typeface="Twinkl" pitchFamily="2" charset="-18"/>
              </a:rPr>
              <a:t>Old</a:t>
            </a:r>
            <a:r>
              <a:rPr lang="en-GB" altLang="en-US" sz="3600" b="0">
                <a:latin typeface="Twinkl" pitchFamily="2" charset="-18"/>
              </a:rPr>
              <a:t> or </a:t>
            </a:r>
            <a:r>
              <a:rPr lang="en-GB" altLang="en-US" sz="3600">
                <a:latin typeface="Twinkl" pitchFamily="2" charset="-18"/>
              </a:rPr>
              <a:t>New</a:t>
            </a:r>
            <a:r>
              <a:rPr lang="en-GB" altLang="en-US" sz="3600" b="0">
                <a:latin typeface="Twinkl" pitchFamily="2" charset="-18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9EB447-F64C-40D9-84AE-02998D8CB344}"/>
              </a:ext>
            </a:extLst>
          </p:cNvPr>
          <p:cNvSpPr/>
          <p:nvPr/>
        </p:nvSpPr>
        <p:spPr>
          <a:xfrm>
            <a:off x="3957638" y="1573213"/>
            <a:ext cx="4267200" cy="4267200"/>
          </a:xfrm>
          <a:prstGeom prst="ellipse">
            <a:avLst/>
          </a:prstGeom>
          <a:solidFill>
            <a:srgbClr val="F0821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F0D509-013E-4C69-8085-F7A7E7CEE421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5840413"/>
            <a:ext cx="869950" cy="252412"/>
            <a:chOff x="7512908" y="5840630"/>
            <a:chExt cx="870676" cy="252196"/>
          </a:xfrm>
        </p:grpSpPr>
        <p:sp>
          <p:nvSpPr>
            <p:cNvPr id="7" name="Isosceles Triangle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2D6E40A-906E-4C55-A7A0-3E8E2AD9E883}"/>
                </a:ext>
              </a:extLst>
            </p:cNvPr>
            <p:cNvSpPr/>
            <p:nvPr/>
          </p:nvSpPr>
          <p:spPr>
            <a:xfrm rot="5400000">
              <a:off x="8148651" y="5857893"/>
              <a:ext cx="252196" cy="217670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5609" name="Title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6DC4ACB-439B-4EC9-81FB-5DAD5AF2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908" y="5841572"/>
              <a:ext cx="653266" cy="251254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/>
                <a:t>next</a:t>
              </a:r>
            </a:p>
          </p:txBody>
        </p:sp>
      </p:grpSp>
      <p:pic>
        <p:nvPicPr>
          <p:cNvPr id="25607" name="Slika 10">
            <a:extLst>
              <a:ext uri="{FF2B5EF4-FFF2-40B4-BE49-F238E27FC236}">
                <a16:creationId xmlns:a16="http://schemas.microsoft.com/office/drawing/2014/main" id="{E05677D3-A518-4430-AA23-7E65A6C7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4372" r="56310" b="54863"/>
          <a:stretch>
            <a:fillRect/>
          </a:stretch>
        </p:blipFill>
        <p:spPr bwMode="auto">
          <a:xfrm>
            <a:off x="4468813" y="2389188"/>
            <a:ext cx="32448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FE7E364-3A51-4849-A590-E5D52CAA1C82}"/>
              </a:ext>
            </a:extLst>
          </p:cNvPr>
          <p:cNvSpPr/>
          <p:nvPr/>
        </p:nvSpPr>
        <p:spPr>
          <a:xfrm>
            <a:off x="4183064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algn="r"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new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58B974-040F-4122-AD43-EF5BD5AF8973}"/>
              </a:ext>
            </a:extLst>
          </p:cNvPr>
          <p:cNvSpPr/>
          <p:nvPr/>
        </p:nvSpPr>
        <p:spPr>
          <a:xfrm>
            <a:off x="2274889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old</a:t>
            </a:r>
          </a:p>
        </p:txBody>
      </p:sp>
      <p:sp>
        <p:nvSpPr>
          <p:cNvPr id="26628" name="Title 20">
            <a:extLst>
              <a:ext uri="{FF2B5EF4-FFF2-40B4-BE49-F238E27FC236}">
                <a16:creationId xmlns:a16="http://schemas.microsoft.com/office/drawing/2014/main" id="{C7BCE8E0-D667-465C-B6FA-8151E01B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>
                <a:latin typeface="Twinkl" pitchFamily="2" charset="-18"/>
              </a:rPr>
              <a:t>Is It </a:t>
            </a:r>
            <a:r>
              <a:rPr lang="en-GB" altLang="en-US" sz="3600">
                <a:latin typeface="Twinkl" pitchFamily="2" charset="-18"/>
              </a:rPr>
              <a:t>Old</a:t>
            </a:r>
            <a:r>
              <a:rPr lang="en-GB" altLang="en-US" sz="3600" b="0">
                <a:latin typeface="Twinkl" pitchFamily="2" charset="-18"/>
              </a:rPr>
              <a:t> or </a:t>
            </a:r>
            <a:r>
              <a:rPr lang="en-GB" altLang="en-US" sz="3600">
                <a:latin typeface="Twinkl" pitchFamily="2" charset="-18"/>
              </a:rPr>
              <a:t>New</a:t>
            </a:r>
            <a:r>
              <a:rPr lang="en-GB" altLang="en-US" sz="3600" b="0">
                <a:latin typeface="Twinkl" pitchFamily="2" charset="-18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264EA4-BEA6-47FE-B771-C746768826F9}"/>
              </a:ext>
            </a:extLst>
          </p:cNvPr>
          <p:cNvSpPr/>
          <p:nvPr/>
        </p:nvSpPr>
        <p:spPr>
          <a:xfrm>
            <a:off x="3957638" y="1573213"/>
            <a:ext cx="4267200" cy="4267200"/>
          </a:xfrm>
          <a:prstGeom prst="ellipse">
            <a:avLst/>
          </a:prstGeom>
          <a:solidFill>
            <a:srgbClr val="DE1E5A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wink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FF9E39-457E-490C-82F5-2C39E7827D0A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5840413"/>
            <a:ext cx="869950" cy="252412"/>
            <a:chOff x="7512908" y="5840630"/>
            <a:chExt cx="870676" cy="252196"/>
          </a:xfrm>
        </p:grpSpPr>
        <p:sp>
          <p:nvSpPr>
            <p:cNvPr id="7" name="Isosceles Triangle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DAEF86C-C343-465D-82D2-445E6D1A07F4}"/>
                </a:ext>
              </a:extLst>
            </p:cNvPr>
            <p:cNvSpPr/>
            <p:nvPr/>
          </p:nvSpPr>
          <p:spPr>
            <a:xfrm rot="5400000">
              <a:off x="8148651" y="5857893"/>
              <a:ext cx="252196" cy="217670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26633" name="Title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D91654D-D35A-4329-8645-101945220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908" y="5841572"/>
              <a:ext cx="653266" cy="251254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next</a:t>
              </a:r>
            </a:p>
          </p:txBody>
        </p:sp>
      </p:grpSp>
      <p:pic>
        <p:nvPicPr>
          <p:cNvPr id="26631" name="Picture 2">
            <a:extLst>
              <a:ext uri="{FF2B5EF4-FFF2-40B4-BE49-F238E27FC236}">
                <a16:creationId xmlns:a16="http://schemas.microsoft.com/office/drawing/2014/main" id="{52E14DDA-9527-497F-8A04-C23A03825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128838"/>
            <a:ext cx="30988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C78532-20A1-4DD1-9CA8-D5C38241DC55}"/>
              </a:ext>
            </a:extLst>
          </p:cNvPr>
          <p:cNvSpPr/>
          <p:nvPr/>
        </p:nvSpPr>
        <p:spPr>
          <a:xfrm>
            <a:off x="4183064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algn="r"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new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4AF341-C62F-4330-84B4-7B8C08B6FEE4}"/>
              </a:ext>
            </a:extLst>
          </p:cNvPr>
          <p:cNvSpPr/>
          <p:nvPr/>
        </p:nvSpPr>
        <p:spPr>
          <a:xfrm>
            <a:off x="2274889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old</a:t>
            </a:r>
          </a:p>
        </p:txBody>
      </p:sp>
      <p:sp>
        <p:nvSpPr>
          <p:cNvPr id="27652" name="Title 20">
            <a:extLst>
              <a:ext uri="{FF2B5EF4-FFF2-40B4-BE49-F238E27FC236}">
                <a16:creationId xmlns:a16="http://schemas.microsoft.com/office/drawing/2014/main" id="{000F1038-5EB1-4FF5-A3C4-BDD8B863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>
                <a:latin typeface="Twinkl" pitchFamily="2" charset="-18"/>
              </a:rPr>
              <a:t>Is It </a:t>
            </a:r>
            <a:r>
              <a:rPr lang="en-GB" altLang="en-US" sz="3600">
                <a:latin typeface="Twinkl" pitchFamily="2" charset="-18"/>
              </a:rPr>
              <a:t>Old</a:t>
            </a:r>
            <a:r>
              <a:rPr lang="en-GB" altLang="en-US" sz="3600" b="0">
                <a:latin typeface="Twinkl" pitchFamily="2" charset="-18"/>
              </a:rPr>
              <a:t> or </a:t>
            </a:r>
            <a:r>
              <a:rPr lang="en-GB" altLang="en-US" sz="3600">
                <a:latin typeface="Twinkl" pitchFamily="2" charset="-18"/>
              </a:rPr>
              <a:t>New</a:t>
            </a:r>
            <a:r>
              <a:rPr lang="en-GB" altLang="en-US" sz="3600" b="0">
                <a:latin typeface="Twinkl" pitchFamily="2" charset="-18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A52BD5C-A903-4B3B-911B-CFFA5C1BE084}"/>
              </a:ext>
            </a:extLst>
          </p:cNvPr>
          <p:cNvSpPr/>
          <p:nvPr/>
        </p:nvSpPr>
        <p:spPr>
          <a:xfrm>
            <a:off x="3957638" y="1573213"/>
            <a:ext cx="4267200" cy="4267200"/>
          </a:xfrm>
          <a:prstGeom prst="ellipse">
            <a:avLst/>
          </a:prstGeom>
          <a:solidFill>
            <a:srgbClr val="87BD3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wink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128B2C-AE47-4AF7-8997-501369F0700D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5840413"/>
            <a:ext cx="869950" cy="252412"/>
            <a:chOff x="7512908" y="5840630"/>
            <a:chExt cx="870676" cy="252196"/>
          </a:xfrm>
        </p:grpSpPr>
        <p:sp>
          <p:nvSpPr>
            <p:cNvPr id="7" name="Isosceles Triangle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F8C06C8-9D6A-49FF-B90F-EE12AC50CE39}"/>
                </a:ext>
              </a:extLst>
            </p:cNvPr>
            <p:cNvSpPr/>
            <p:nvPr/>
          </p:nvSpPr>
          <p:spPr>
            <a:xfrm rot="5400000">
              <a:off x="8148651" y="5857893"/>
              <a:ext cx="252196" cy="217670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27657" name="Title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688595C-91A3-4A57-B708-A66B4048D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908" y="5841572"/>
              <a:ext cx="653266" cy="251254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next</a:t>
              </a:r>
            </a:p>
          </p:txBody>
        </p:sp>
      </p:grpSp>
      <p:pic>
        <p:nvPicPr>
          <p:cNvPr id="27655" name="Slika 4">
            <a:extLst>
              <a:ext uri="{FF2B5EF4-FFF2-40B4-BE49-F238E27FC236}">
                <a16:creationId xmlns:a16="http://schemas.microsoft.com/office/drawing/2014/main" id="{B66388E7-7965-4835-BC9A-6311AB6E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0" t="54378" r="4166" b="5881"/>
          <a:stretch>
            <a:fillRect/>
          </a:stretch>
        </p:blipFill>
        <p:spPr bwMode="auto">
          <a:xfrm>
            <a:off x="4398963" y="2422526"/>
            <a:ext cx="33845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D0E89F1-7897-4FEB-8F16-02C2B6AD9CC5}"/>
              </a:ext>
            </a:extLst>
          </p:cNvPr>
          <p:cNvSpPr/>
          <p:nvPr/>
        </p:nvSpPr>
        <p:spPr>
          <a:xfrm>
            <a:off x="4183064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algn="r"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new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12827E-00D4-44DD-807F-1C2AA3D051B0}"/>
              </a:ext>
            </a:extLst>
          </p:cNvPr>
          <p:cNvSpPr/>
          <p:nvPr/>
        </p:nvSpPr>
        <p:spPr>
          <a:xfrm>
            <a:off x="2274889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old</a:t>
            </a:r>
          </a:p>
        </p:txBody>
      </p:sp>
      <p:sp>
        <p:nvSpPr>
          <p:cNvPr id="28676" name="Title 20">
            <a:extLst>
              <a:ext uri="{FF2B5EF4-FFF2-40B4-BE49-F238E27FC236}">
                <a16:creationId xmlns:a16="http://schemas.microsoft.com/office/drawing/2014/main" id="{553B83D8-A05D-4634-82B2-F69EC8D5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>
                <a:latin typeface="Twinkl" pitchFamily="2" charset="-18"/>
              </a:rPr>
              <a:t>Is It </a:t>
            </a:r>
            <a:r>
              <a:rPr lang="en-GB" altLang="en-US" sz="3600">
                <a:latin typeface="Twinkl" pitchFamily="2" charset="-18"/>
              </a:rPr>
              <a:t>Old</a:t>
            </a:r>
            <a:r>
              <a:rPr lang="en-GB" altLang="en-US" sz="3600" b="0">
                <a:latin typeface="Twinkl" pitchFamily="2" charset="-18"/>
              </a:rPr>
              <a:t> or </a:t>
            </a:r>
            <a:r>
              <a:rPr lang="en-GB" altLang="en-US" sz="3600">
                <a:latin typeface="Twinkl" pitchFamily="2" charset="-18"/>
              </a:rPr>
              <a:t>New</a:t>
            </a:r>
            <a:r>
              <a:rPr lang="en-GB" altLang="en-US" sz="3600" b="0">
                <a:latin typeface="Twinkl" pitchFamily="2" charset="-18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2DB79E-0E71-478F-8519-7E5D46A7BFE3}"/>
              </a:ext>
            </a:extLst>
          </p:cNvPr>
          <p:cNvSpPr/>
          <p:nvPr/>
        </p:nvSpPr>
        <p:spPr>
          <a:xfrm>
            <a:off x="3957638" y="1573213"/>
            <a:ext cx="4267200" cy="426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wink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BFF3C1-8BFD-4A0C-A5A3-A05519155625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5840413"/>
            <a:ext cx="869950" cy="252412"/>
            <a:chOff x="7512908" y="5840630"/>
            <a:chExt cx="870676" cy="252196"/>
          </a:xfrm>
        </p:grpSpPr>
        <p:sp>
          <p:nvSpPr>
            <p:cNvPr id="7" name="Isosceles Triangle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82C8B29-94D3-4527-B4E9-B860E39B8F68}"/>
                </a:ext>
              </a:extLst>
            </p:cNvPr>
            <p:cNvSpPr/>
            <p:nvPr/>
          </p:nvSpPr>
          <p:spPr>
            <a:xfrm rot="5400000">
              <a:off x="8148651" y="5857893"/>
              <a:ext cx="252196" cy="217670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28681" name="Title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F9905A4-1B04-40EA-B9E0-2D9BA4E7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908" y="5841572"/>
              <a:ext cx="653266" cy="251254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next</a:t>
              </a:r>
            </a:p>
          </p:txBody>
        </p:sp>
      </p:grpSp>
      <p:pic>
        <p:nvPicPr>
          <p:cNvPr id="28679" name="Picture 1">
            <a:extLst>
              <a:ext uri="{FF2B5EF4-FFF2-40B4-BE49-F238E27FC236}">
                <a16:creationId xmlns:a16="http://schemas.microsoft.com/office/drawing/2014/main" id="{E93A1583-9ED2-4FFB-8CC8-E5C4ADC0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1" y="2135188"/>
            <a:ext cx="23336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34F345C-BA89-4305-93D6-979F44D49AC5}"/>
              </a:ext>
            </a:extLst>
          </p:cNvPr>
          <p:cNvSpPr/>
          <p:nvPr/>
        </p:nvSpPr>
        <p:spPr>
          <a:xfrm>
            <a:off x="4183064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algn="r"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new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61D280-8ACA-458E-B400-99AFD4836EA0}"/>
              </a:ext>
            </a:extLst>
          </p:cNvPr>
          <p:cNvSpPr/>
          <p:nvPr/>
        </p:nvSpPr>
        <p:spPr>
          <a:xfrm>
            <a:off x="2274889" y="3114676"/>
            <a:ext cx="5724525" cy="1185863"/>
          </a:xfrm>
          <a:prstGeom prst="roundRect">
            <a:avLst>
              <a:gd name="adj" fmla="val 10361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anchor="ctr"/>
          <a:lstStyle/>
          <a:p>
            <a:pPr defTabSz="914400">
              <a:defRPr/>
            </a:pPr>
            <a:r>
              <a:rPr lang="en-GB" sz="4800" b="1" dirty="0">
                <a:solidFill>
                  <a:prstClr val="white"/>
                </a:solidFill>
                <a:latin typeface="Twinkl"/>
              </a:rPr>
              <a:t>old</a:t>
            </a:r>
          </a:p>
        </p:txBody>
      </p:sp>
      <p:sp>
        <p:nvSpPr>
          <p:cNvPr id="24580" name="Title 20">
            <a:extLst>
              <a:ext uri="{FF2B5EF4-FFF2-40B4-BE49-F238E27FC236}">
                <a16:creationId xmlns:a16="http://schemas.microsoft.com/office/drawing/2014/main" id="{0A27416A-870E-4F95-A6B0-E4B2D029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>
                <a:latin typeface="Twinkl" pitchFamily="2" charset="-18"/>
              </a:rPr>
              <a:t>Is It </a:t>
            </a:r>
            <a:r>
              <a:rPr lang="en-GB" altLang="en-US" sz="3600">
                <a:latin typeface="Twinkl" pitchFamily="2" charset="-18"/>
              </a:rPr>
              <a:t>Old</a:t>
            </a:r>
            <a:r>
              <a:rPr lang="en-GB" altLang="en-US" sz="3600" b="0">
                <a:latin typeface="Twinkl" pitchFamily="2" charset="-18"/>
              </a:rPr>
              <a:t> or </a:t>
            </a:r>
            <a:r>
              <a:rPr lang="en-GB" altLang="en-US" sz="3600">
                <a:latin typeface="Twinkl" pitchFamily="2" charset="-18"/>
              </a:rPr>
              <a:t>New</a:t>
            </a:r>
            <a:r>
              <a:rPr lang="en-GB" altLang="en-US" sz="3600" b="0">
                <a:latin typeface="Twinkl" pitchFamily="2" charset="-18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247967-00BD-4C18-BD0D-B73927DC162E}"/>
              </a:ext>
            </a:extLst>
          </p:cNvPr>
          <p:cNvSpPr/>
          <p:nvPr/>
        </p:nvSpPr>
        <p:spPr>
          <a:xfrm>
            <a:off x="3957638" y="1573213"/>
            <a:ext cx="4267200" cy="42672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Twink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0AB743-3048-4F46-8A7C-0AEB1B7C8126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5840413"/>
            <a:ext cx="869950" cy="252412"/>
            <a:chOff x="7512908" y="5840630"/>
            <a:chExt cx="870676" cy="252196"/>
          </a:xfrm>
        </p:grpSpPr>
        <p:sp>
          <p:nvSpPr>
            <p:cNvPr id="7" name="Isosceles Triangle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3C16AAA-6441-41B4-8EF6-2575C281B3E0}"/>
                </a:ext>
              </a:extLst>
            </p:cNvPr>
            <p:cNvSpPr/>
            <p:nvPr/>
          </p:nvSpPr>
          <p:spPr>
            <a:xfrm rot="5400000">
              <a:off x="8148651" y="5857893"/>
              <a:ext cx="252196" cy="217670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24585" name="Title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82FFCF8-5204-4D81-81A9-F9F59BCF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908" y="5841572"/>
              <a:ext cx="653266" cy="251254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-18"/>
                  <a:cs typeface="Sassoon Infant Rg" pitchFamily="50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next</a:t>
              </a:r>
            </a:p>
          </p:txBody>
        </p:sp>
      </p:grpSp>
      <p:pic>
        <p:nvPicPr>
          <p:cNvPr id="24583" name="Picture 2">
            <a:extLst>
              <a:ext uri="{FF2B5EF4-FFF2-40B4-BE49-F238E27FC236}">
                <a16:creationId xmlns:a16="http://schemas.microsoft.com/office/drawing/2014/main" id="{7A3D1CE4-9D20-493E-9F33-4B42062A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6" y="2660651"/>
            <a:ext cx="28543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D828BC1-B8A1-4A90-A32C-E905C660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24" y="0"/>
            <a:ext cx="5071311" cy="685800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AF13042-F82B-4EA4-8FFF-B7C3AC6D47FD}"/>
              </a:ext>
            </a:extLst>
          </p:cNvPr>
          <p:cNvSpPr/>
          <p:nvPr/>
        </p:nvSpPr>
        <p:spPr>
          <a:xfrm>
            <a:off x="6276512" y="2539014"/>
            <a:ext cx="1997476" cy="1908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POGLEJ, ČE IMAJO VSI V ZVEZKU TA DELOVNI LIST</a:t>
            </a:r>
          </a:p>
        </p:txBody>
      </p:sp>
    </p:spTree>
    <p:extLst>
      <p:ext uri="{BB962C8B-B14F-4D97-AF65-F5344CB8AC3E}">
        <p14:creationId xmlns:p14="http://schemas.microsoft.com/office/powerpoint/2010/main" val="219223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E95276-B6E6-49AD-A098-4F31FF7C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2. </a:t>
            </a:r>
            <a:r>
              <a:rPr lang="sl-SI" b="1" dirty="0" err="1"/>
              <a:t>Food</a:t>
            </a:r>
            <a:br>
              <a:rPr lang="sl-SI" dirty="0"/>
            </a:br>
            <a:r>
              <a:rPr lang="sl-SI" dirty="0"/>
              <a:t>WHAT IS IT?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3A4D06-D2C2-4BAE-B840-5492D12CC2E7}"/>
              </a:ext>
            </a:extLst>
          </p:cNvPr>
          <p:cNvSpPr txBox="1"/>
          <p:nvPr/>
        </p:nvSpPr>
        <p:spPr>
          <a:xfrm>
            <a:off x="1710431" y="2782669"/>
            <a:ext cx="8771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Poslušali smo zgodbo:</a:t>
            </a:r>
          </a:p>
          <a:p>
            <a:r>
              <a:rPr lang="sl-SI" sz="2400" dirty="0">
                <a:hlinkClick r:id="rId2"/>
              </a:rPr>
              <a:t>https://elt.oup.com/student/oxfordexplorers/level1/stories/unit5?cc=si&amp;selLanguage=en</a:t>
            </a:r>
            <a:endParaRPr lang="sl-SI" sz="2400" dirty="0"/>
          </a:p>
          <a:p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Naučili smo se poimenovanja za naslednjo hrano (GLASNO PONOVI):</a:t>
            </a:r>
          </a:p>
        </p:txBody>
      </p:sp>
    </p:spTree>
    <p:extLst>
      <p:ext uri="{BB962C8B-B14F-4D97-AF65-F5344CB8AC3E}">
        <p14:creationId xmlns:p14="http://schemas.microsoft.com/office/powerpoint/2010/main" val="400454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02235-556C-4311-B144-710BACE4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BC69328-D601-4F87-8394-13D2F488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3400"/>
            <a:ext cx="89344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959C48-B654-4D5C-ABB2-A5707DCD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Katere snovi smo obravnavali na daljavo?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9E4E64-CF95-4742-9E8D-822375A3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00612"/>
          </a:xfrm>
        </p:spPr>
        <p:txBody>
          <a:bodyPr>
            <a:normAutofit fontScale="55000" lnSpcReduction="20000"/>
          </a:bodyPr>
          <a:lstStyle/>
          <a:p>
            <a:r>
              <a:rPr lang="sl-SI" sz="4400" dirty="0"/>
              <a:t>TOYS:</a:t>
            </a:r>
          </a:p>
          <a:p>
            <a:pPr lvl="1"/>
            <a:r>
              <a:rPr lang="sl-SI" sz="4400" dirty="0" err="1"/>
              <a:t>What</a:t>
            </a:r>
            <a:r>
              <a:rPr lang="sl-SI" sz="4400" dirty="0"/>
              <a:t> is it?</a:t>
            </a:r>
          </a:p>
          <a:p>
            <a:pPr lvl="1"/>
            <a:r>
              <a:rPr lang="sl-SI" sz="4400" dirty="0"/>
              <a:t>Big/</a:t>
            </a:r>
            <a:r>
              <a:rPr lang="sl-SI" sz="4400" dirty="0" err="1"/>
              <a:t>small</a:t>
            </a:r>
            <a:endParaRPr lang="sl-SI" sz="4400" dirty="0"/>
          </a:p>
          <a:p>
            <a:pPr lvl="1"/>
            <a:r>
              <a:rPr lang="sl-SI" sz="4400" dirty="0" err="1"/>
              <a:t>Old</a:t>
            </a:r>
            <a:r>
              <a:rPr lang="sl-SI" sz="4400" dirty="0"/>
              <a:t>/</a:t>
            </a:r>
            <a:r>
              <a:rPr lang="sl-SI" sz="4400" dirty="0" err="1"/>
              <a:t>new</a:t>
            </a:r>
            <a:endParaRPr lang="sl-SI" sz="4400" dirty="0"/>
          </a:p>
          <a:p>
            <a:pPr marL="228600" lvl="1" indent="0">
              <a:buNone/>
            </a:pPr>
            <a:endParaRPr lang="sl-SI" sz="4400" dirty="0"/>
          </a:p>
          <a:p>
            <a:pPr lvl="0">
              <a:buClr>
                <a:srgbClr val="9BAFB5"/>
              </a:buClr>
            </a:pPr>
            <a:r>
              <a:rPr lang="sl-SI" sz="4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FOOD</a:t>
            </a:r>
          </a:p>
          <a:p>
            <a:pPr lvl="1">
              <a:buClr>
                <a:srgbClr val="9BAFB5"/>
              </a:buClr>
            </a:pPr>
            <a:r>
              <a:rPr lang="sl-SI" sz="4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What</a:t>
            </a:r>
            <a:r>
              <a:rPr lang="sl-SI" sz="4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is it?</a:t>
            </a:r>
          </a:p>
          <a:p>
            <a:pPr lvl="1">
              <a:buClr>
                <a:srgbClr val="9BAFB5"/>
              </a:buClr>
            </a:pPr>
            <a:r>
              <a:rPr lang="sl-SI" sz="4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 like/i </a:t>
            </a:r>
            <a:r>
              <a:rPr lang="sl-SI" sz="4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don</a:t>
            </a:r>
            <a:r>
              <a:rPr lang="sl-SI" sz="4400" dirty="0" err="1"/>
              <a:t>‘t</a:t>
            </a:r>
            <a:r>
              <a:rPr lang="sl-SI" sz="4400" dirty="0"/>
              <a:t> </a:t>
            </a:r>
            <a:r>
              <a:rPr lang="sl-SI" sz="4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like</a:t>
            </a:r>
          </a:p>
          <a:p>
            <a:pPr marL="2286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3643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9161FC-B230-4C4C-8EE6-1D05BCD9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75686F7-4292-4296-9D20-2CF94843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400050"/>
            <a:ext cx="74199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7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AA69080-478B-4D93-A2E1-E1668955F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58" y="378320"/>
            <a:ext cx="6449419" cy="5543085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E9111F88-1245-4C4C-9F51-C481352BD860}"/>
              </a:ext>
            </a:extLst>
          </p:cNvPr>
          <p:cNvSpPr/>
          <p:nvPr/>
        </p:nvSpPr>
        <p:spPr>
          <a:xfrm>
            <a:off x="8904302" y="3149862"/>
            <a:ext cx="1997476" cy="1908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POGLEJ, ČE IMAJO VSI IZDELAN  ZAPIS V ZVEZEK.</a:t>
            </a:r>
          </a:p>
        </p:txBody>
      </p:sp>
    </p:spTree>
    <p:extLst>
      <p:ext uri="{BB962C8B-B14F-4D97-AF65-F5344CB8AC3E}">
        <p14:creationId xmlns:p14="http://schemas.microsoft.com/office/powerpoint/2010/main" val="136444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E95276-B6E6-49AD-A098-4F31FF7C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2. </a:t>
            </a:r>
            <a:r>
              <a:rPr lang="sl-SI" b="1" dirty="0" err="1"/>
              <a:t>Food</a:t>
            </a:r>
            <a:br>
              <a:rPr lang="sl-SI" dirty="0"/>
            </a:br>
            <a:r>
              <a:rPr lang="sl-SI" dirty="0"/>
              <a:t>I LIKE I DON*T LIKE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3A4D06-D2C2-4BAE-B840-5492D12CC2E7}"/>
              </a:ext>
            </a:extLst>
          </p:cNvPr>
          <p:cNvSpPr txBox="1"/>
          <p:nvPr/>
        </p:nvSpPr>
        <p:spPr>
          <a:xfrm>
            <a:off x="1710431" y="2782669"/>
            <a:ext cx="877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Pesmica: </a:t>
            </a:r>
          </a:p>
          <a:p>
            <a:pPr lvl="0"/>
            <a:r>
              <a:rPr lang="sl-SI" sz="2400" dirty="0">
                <a:solidFill>
                  <a:srgbClr val="000000"/>
                </a:solidFill>
              </a:rPr>
              <a:t>https://elt.oup.com/student/oxfordexplorers/level1/songs/unit5?cc=si&amp;selLanguage=en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D55603-68EF-4C22-854A-6399B699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79" y="3852909"/>
            <a:ext cx="5368639" cy="270746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DE367671-095A-4497-B2D0-7F131795F56A}"/>
              </a:ext>
            </a:extLst>
          </p:cNvPr>
          <p:cNvSpPr/>
          <p:nvPr/>
        </p:nvSpPr>
        <p:spPr>
          <a:xfrm>
            <a:off x="233660" y="4949301"/>
            <a:ext cx="1997476" cy="19086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NAREDI ZAPIS V ZVEZEK!</a:t>
            </a:r>
          </a:p>
        </p:txBody>
      </p:sp>
    </p:spTree>
    <p:extLst>
      <p:ext uri="{BB962C8B-B14F-4D97-AF65-F5344CB8AC3E}">
        <p14:creationId xmlns:p14="http://schemas.microsoft.com/office/powerpoint/2010/main" val="346086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108697-086C-434F-B781-D9DAD2B8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1</a:t>
            </a:r>
            <a:r>
              <a:rPr lang="sl-SI" dirty="0"/>
              <a:t>.</a:t>
            </a:r>
            <a:r>
              <a:rPr lang="sl-SI" b="1" dirty="0"/>
              <a:t>Toys</a:t>
            </a:r>
            <a:br>
              <a:rPr lang="sl-SI" dirty="0"/>
            </a:br>
            <a:r>
              <a:rPr lang="sl-SI" dirty="0" err="1"/>
              <a:t>What</a:t>
            </a:r>
            <a:r>
              <a:rPr lang="sl-SI" dirty="0"/>
              <a:t> is it?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551ADE-1C74-42A6-A454-297C7EB9E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sl-SI" sz="2400" dirty="0"/>
              <a:t>Brali smo zgodbo o mucku </a:t>
            </a:r>
            <a:r>
              <a:rPr lang="sl-SI" sz="2400" dirty="0" err="1"/>
              <a:t>Jasperju</a:t>
            </a:r>
            <a:r>
              <a:rPr lang="sl-SI" sz="2400" dirty="0"/>
              <a:t>:</a:t>
            </a:r>
          </a:p>
          <a:p>
            <a:pPr marL="0" indent="0">
              <a:buNone/>
            </a:pPr>
            <a:r>
              <a:rPr lang="sl-SI" sz="2400" u="sng" dirty="0">
                <a:hlinkClick r:id="rId2"/>
              </a:rPr>
              <a:t>https://www.youtube.com/watch?v=byrVb_QRGC0</a:t>
            </a:r>
            <a:endParaRPr lang="sl-SI" sz="2400" u="sng" dirty="0"/>
          </a:p>
          <a:p>
            <a:pPr marL="0" indent="0">
              <a:buNone/>
            </a:pPr>
            <a:endParaRPr lang="sl-SI" sz="2400" u="sng" dirty="0"/>
          </a:p>
          <a:p>
            <a:pPr marL="0" indent="0">
              <a:buNone/>
            </a:pPr>
            <a:r>
              <a:rPr lang="sl-SI" sz="2400" u="sng" dirty="0"/>
              <a:t>2. Spoznali smo naslednje igrače (GLASNO PONOVI): </a:t>
            </a:r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311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Slika 2054">
            <a:extLst>
              <a:ext uri="{FF2B5EF4-FFF2-40B4-BE49-F238E27FC236}">
                <a16:creationId xmlns:a16="http://schemas.microsoft.com/office/drawing/2014/main" id="{F212CD5B-CED0-4ED3-B228-5214E2AA5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05738DFE-FD37-40DD-9949-55295A25880D}"/>
              </a:ext>
            </a:extLst>
          </p:cNvPr>
          <p:cNvSpPr/>
          <p:nvPr/>
        </p:nvSpPr>
        <p:spPr>
          <a:xfrm>
            <a:off x="1198485" y="4394447"/>
            <a:ext cx="1997476" cy="1908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POGLEJ, ČE IMAJO VSI V ZVEZKU TA ZAPIS.</a:t>
            </a:r>
          </a:p>
        </p:txBody>
      </p:sp>
    </p:spTree>
    <p:extLst>
      <p:ext uri="{BB962C8B-B14F-4D97-AF65-F5344CB8AC3E}">
        <p14:creationId xmlns:p14="http://schemas.microsoft.com/office/powerpoint/2010/main" val="393363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EC01624-3F44-4F49-B3A0-2DF2E0A01BCC}"/>
              </a:ext>
            </a:extLst>
          </p:cNvPr>
          <p:cNvSpPr txBox="1"/>
          <p:nvPr/>
        </p:nvSpPr>
        <p:spPr>
          <a:xfrm>
            <a:off x="592891" y="455073"/>
            <a:ext cx="1168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Comic Sans MS" panose="030F0702030302020204" pitchFamily="66" charset="0"/>
              </a:rPr>
              <a:t>1. V posameznem okvirčku poišči, pokaži in glasno poimenuj: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9913A02E-D15A-484C-AE46-1C6D94E32171}"/>
              </a:ext>
            </a:extLst>
          </p:cNvPr>
          <p:cNvSpPr/>
          <p:nvPr/>
        </p:nvSpPr>
        <p:spPr>
          <a:xfrm>
            <a:off x="824592" y="1226004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901346A8-2500-4919-A11A-8AA471C87E37}"/>
              </a:ext>
            </a:extLst>
          </p:cNvPr>
          <p:cNvSpPr/>
          <p:nvPr/>
        </p:nvSpPr>
        <p:spPr>
          <a:xfrm>
            <a:off x="6096000" y="1226003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833E4F79-DAA6-401D-8C66-00474E6CE12F}"/>
              </a:ext>
            </a:extLst>
          </p:cNvPr>
          <p:cNvSpPr/>
          <p:nvPr/>
        </p:nvSpPr>
        <p:spPr>
          <a:xfrm>
            <a:off x="824592" y="3850882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9F7DF1A1-8D71-4B45-B0B9-DAD0DFA981B4}"/>
              </a:ext>
            </a:extLst>
          </p:cNvPr>
          <p:cNvSpPr/>
          <p:nvPr/>
        </p:nvSpPr>
        <p:spPr>
          <a:xfrm>
            <a:off x="6096000" y="3850880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 descr="Risultati immagini per clipart ball">
            <a:extLst>
              <a:ext uri="{FF2B5EF4-FFF2-40B4-BE49-F238E27FC236}">
                <a16:creationId xmlns:a16="http://schemas.microsoft.com/office/drawing/2014/main" id="{8C50F73C-9D92-4F9F-9EC3-F824D6C824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2" y="1597215"/>
            <a:ext cx="1133746" cy="91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isultati immagini per clipart ball">
            <a:extLst>
              <a:ext uri="{FF2B5EF4-FFF2-40B4-BE49-F238E27FC236}">
                <a16:creationId xmlns:a16="http://schemas.microsoft.com/office/drawing/2014/main" id="{F4189D7C-14C9-4C5E-8CEE-ABA09566C9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94" y="1503693"/>
            <a:ext cx="1133746" cy="91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isultati immagini per clipart ball">
            <a:extLst>
              <a:ext uri="{FF2B5EF4-FFF2-40B4-BE49-F238E27FC236}">
                <a16:creationId xmlns:a16="http://schemas.microsoft.com/office/drawing/2014/main" id="{883508CA-5F5F-4309-9D04-8F9F87F60A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94" y="4128570"/>
            <a:ext cx="1133746" cy="91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Risultati immagini per clipart toy doll">
            <a:extLst>
              <a:ext uri="{FF2B5EF4-FFF2-40B4-BE49-F238E27FC236}">
                <a16:creationId xmlns:a16="http://schemas.microsoft.com/office/drawing/2014/main" id="{AE678BD5-C263-4568-BDD4-5CD2271930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95" y="1260775"/>
            <a:ext cx="1169035" cy="170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Risultati immagini per clipart toy doll">
            <a:extLst>
              <a:ext uri="{FF2B5EF4-FFF2-40B4-BE49-F238E27FC236}">
                <a16:creationId xmlns:a16="http://schemas.microsoft.com/office/drawing/2014/main" id="{F42A0D07-8745-47F3-9C7E-4FC3C0893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67" y="3924482"/>
            <a:ext cx="1169035" cy="170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D9B7897-C7EB-4D9A-8C1B-E03C87A598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91" y="3888251"/>
            <a:ext cx="1711960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84817BA-7FC6-464E-A0E7-2CA43768B3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91" y="1333664"/>
            <a:ext cx="1711960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Risultati immagini per clipart drum">
            <a:extLst>
              <a:ext uri="{FF2B5EF4-FFF2-40B4-BE49-F238E27FC236}">
                <a16:creationId xmlns:a16="http://schemas.microsoft.com/office/drawing/2014/main" id="{920EE113-960F-4F9F-A0CB-FF9A512BBC1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2691403" y="1343050"/>
            <a:ext cx="1494790" cy="141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Slika 17" descr="Risultati immagini per clipart drum">
            <a:extLst>
              <a:ext uri="{FF2B5EF4-FFF2-40B4-BE49-F238E27FC236}">
                <a16:creationId xmlns:a16="http://schemas.microsoft.com/office/drawing/2014/main" id="{E869B5F6-B29D-4402-9C7D-5C9246B0426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2890952" y="4212771"/>
            <a:ext cx="1494790" cy="141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Slika 18" descr="Risultati immagini per clipart toy robot">
            <a:extLst>
              <a:ext uri="{FF2B5EF4-FFF2-40B4-BE49-F238E27FC236}">
                <a16:creationId xmlns:a16="http://schemas.microsoft.com/office/drawing/2014/main" id="{E23D262C-F7A9-4915-AF0B-9A453BAEBF9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09" y="3965060"/>
            <a:ext cx="1308100" cy="15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lika 19" descr="Risultati immagini per clipart toy robot">
            <a:extLst>
              <a:ext uri="{FF2B5EF4-FFF2-40B4-BE49-F238E27FC236}">
                <a16:creationId xmlns:a16="http://schemas.microsoft.com/office/drawing/2014/main" id="{A00E0D18-E41D-4D1E-9471-5474898E506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48" y="4072666"/>
            <a:ext cx="1308100" cy="15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lika 20" descr="Risultati immagini per clipart toy bike">
            <a:extLst>
              <a:ext uri="{FF2B5EF4-FFF2-40B4-BE49-F238E27FC236}">
                <a16:creationId xmlns:a16="http://schemas.microsoft.com/office/drawing/2014/main" id="{E30D1F39-8CE2-4F2D-B28D-351A454590D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09" y="1695343"/>
            <a:ext cx="1304925" cy="13544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91D80BEB-2E09-4DC4-8775-0C2767A395EC}"/>
              </a:ext>
            </a:extLst>
          </p:cNvPr>
          <p:cNvSpPr txBox="1"/>
          <p:nvPr/>
        </p:nvSpPr>
        <p:spPr>
          <a:xfrm>
            <a:off x="6433710" y="2944524"/>
            <a:ext cx="156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BIKE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CF169B5A-62AF-4028-952A-04BD64EFD672}"/>
              </a:ext>
            </a:extLst>
          </p:cNvPr>
          <p:cNvSpPr txBox="1"/>
          <p:nvPr/>
        </p:nvSpPr>
        <p:spPr>
          <a:xfrm>
            <a:off x="1327965" y="2862554"/>
            <a:ext cx="1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DRUM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B3CDE86E-5E61-45C3-91DA-1C1D93C4934D}"/>
              </a:ext>
            </a:extLst>
          </p:cNvPr>
          <p:cNvSpPr txBox="1"/>
          <p:nvPr/>
        </p:nvSpPr>
        <p:spPr>
          <a:xfrm>
            <a:off x="6501494" y="5486519"/>
            <a:ext cx="156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DOLL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8282C43D-D6B9-4288-86B2-BAF505FE1AFD}"/>
              </a:ext>
            </a:extLst>
          </p:cNvPr>
          <p:cNvSpPr txBox="1"/>
          <p:nvPr/>
        </p:nvSpPr>
        <p:spPr>
          <a:xfrm>
            <a:off x="1241477" y="5514950"/>
            <a:ext cx="156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CAR</a:t>
            </a:r>
          </a:p>
        </p:txBody>
      </p:sp>
    </p:spTree>
    <p:extLst>
      <p:ext uri="{BB962C8B-B14F-4D97-AF65-F5344CB8AC3E}">
        <p14:creationId xmlns:p14="http://schemas.microsoft.com/office/powerpoint/2010/main" val="216104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 descr="Risultati immagini per clipart drum">
            <a:extLst>
              <a:ext uri="{FF2B5EF4-FFF2-40B4-BE49-F238E27FC236}">
                <a16:creationId xmlns:a16="http://schemas.microsoft.com/office/drawing/2014/main" id="{96B4F56E-A5EC-432D-B1EB-D0BA97321E0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10145484" y="2094628"/>
            <a:ext cx="869909" cy="914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9913A02E-D15A-484C-AE46-1C6D94E32171}"/>
              </a:ext>
            </a:extLst>
          </p:cNvPr>
          <p:cNvSpPr/>
          <p:nvPr/>
        </p:nvSpPr>
        <p:spPr>
          <a:xfrm>
            <a:off x="824592" y="1226004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901346A8-2500-4919-A11A-8AA471C87E37}"/>
              </a:ext>
            </a:extLst>
          </p:cNvPr>
          <p:cNvSpPr/>
          <p:nvPr/>
        </p:nvSpPr>
        <p:spPr>
          <a:xfrm>
            <a:off x="6096000" y="1226003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833E4F79-DAA6-401D-8C66-00474E6CE12F}"/>
              </a:ext>
            </a:extLst>
          </p:cNvPr>
          <p:cNvSpPr/>
          <p:nvPr/>
        </p:nvSpPr>
        <p:spPr>
          <a:xfrm>
            <a:off x="824592" y="3850882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9F7DF1A1-8D71-4B45-B0B9-DAD0DFA981B4}"/>
              </a:ext>
            </a:extLst>
          </p:cNvPr>
          <p:cNvSpPr/>
          <p:nvPr/>
        </p:nvSpPr>
        <p:spPr>
          <a:xfrm>
            <a:off x="6096000" y="3850880"/>
            <a:ext cx="4933951" cy="2377167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 descr="Risultati immagini per clipart ball">
            <a:extLst>
              <a:ext uri="{FF2B5EF4-FFF2-40B4-BE49-F238E27FC236}">
                <a16:creationId xmlns:a16="http://schemas.microsoft.com/office/drawing/2014/main" id="{8C50F73C-9D92-4F9F-9EC3-F824D6C824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2" y="1396056"/>
            <a:ext cx="976830" cy="81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isultati immagini per clipart ball">
            <a:extLst>
              <a:ext uri="{FF2B5EF4-FFF2-40B4-BE49-F238E27FC236}">
                <a16:creationId xmlns:a16="http://schemas.microsoft.com/office/drawing/2014/main" id="{F4189D7C-14C9-4C5E-8CEE-ABA09566C9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08" y="1396056"/>
            <a:ext cx="920032" cy="75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isultati immagini per clipart ball">
            <a:extLst>
              <a:ext uri="{FF2B5EF4-FFF2-40B4-BE49-F238E27FC236}">
                <a16:creationId xmlns:a16="http://schemas.microsoft.com/office/drawing/2014/main" id="{883508CA-5F5F-4309-9D04-8F9F87F60A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07" y="4007700"/>
            <a:ext cx="834971" cy="76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Risultati immagini per clipart toy doll">
            <a:extLst>
              <a:ext uri="{FF2B5EF4-FFF2-40B4-BE49-F238E27FC236}">
                <a16:creationId xmlns:a16="http://schemas.microsoft.com/office/drawing/2014/main" id="{AE678BD5-C263-4568-BDD4-5CD2271930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03" y="1367669"/>
            <a:ext cx="774927" cy="113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Risultati immagini per clipart toy doll">
            <a:extLst>
              <a:ext uri="{FF2B5EF4-FFF2-40B4-BE49-F238E27FC236}">
                <a16:creationId xmlns:a16="http://schemas.microsoft.com/office/drawing/2014/main" id="{F42A0D07-8745-47F3-9C7E-4FC3C0893C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23" y="3865075"/>
            <a:ext cx="717468" cy="87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D9B7897-C7EB-4D9A-8C1B-E03C87A598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91" y="3888251"/>
            <a:ext cx="1076479" cy="76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84817BA-7FC6-464E-A0E7-2CA43768B3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48" y="1311041"/>
            <a:ext cx="1144446" cy="9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Risultati immagini per clipart drum">
            <a:extLst>
              <a:ext uri="{FF2B5EF4-FFF2-40B4-BE49-F238E27FC236}">
                <a16:creationId xmlns:a16="http://schemas.microsoft.com/office/drawing/2014/main" id="{920EE113-960F-4F9F-A0CB-FF9A512BBC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2691403" y="1343051"/>
            <a:ext cx="976830" cy="910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Slika 17" descr="Risultati immagini per clipart drum">
            <a:extLst>
              <a:ext uri="{FF2B5EF4-FFF2-40B4-BE49-F238E27FC236}">
                <a16:creationId xmlns:a16="http://schemas.microsoft.com/office/drawing/2014/main" id="{E869B5F6-B29D-4402-9C7D-5C9246B042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2260232" y="4128570"/>
            <a:ext cx="862341" cy="768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Slika 18" descr="Risultati immagini per clipart toy robot">
            <a:extLst>
              <a:ext uri="{FF2B5EF4-FFF2-40B4-BE49-F238E27FC236}">
                <a16:creationId xmlns:a16="http://schemas.microsoft.com/office/drawing/2014/main" id="{E23D262C-F7A9-4915-AF0B-9A453BAEBF9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87" y="3865075"/>
            <a:ext cx="947636" cy="117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lika 19" descr="Risultati immagini per clipart toy robot">
            <a:extLst>
              <a:ext uri="{FF2B5EF4-FFF2-40B4-BE49-F238E27FC236}">
                <a16:creationId xmlns:a16="http://schemas.microsoft.com/office/drawing/2014/main" id="{A00E0D18-E41D-4D1E-9471-5474898E506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23" y="3987966"/>
            <a:ext cx="834971" cy="117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lika 20" descr="Risultati immagini per clipart toy bike">
            <a:extLst>
              <a:ext uri="{FF2B5EF4-FFF2-40B4-BE49-F238E27FC236}">
                <a16:creationId xmlns:a16="http://schemas.microsoft.com/office/drawing/2014/main" id="{E30D1F39-8CE2-4F2D-B28D-351A454590D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23" y="1610799"/>
            <a:ext cx="920033" cy="88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lika 21" descr="Risultati immagini per clipart toy robot">
            <a:extLst>
              <a:ext uri="{FF2B5EF4-FFF2-40B4-BE49-F238E27FC236}">
                <a16:creationId xmlns:a16="http://schemas.microsoft.com/office/drawing/2014/main" id="{DC020B1F-76C8-477A-A238-C44D6F287CA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3" y="1610799"/>
            <a:ext cx="990239" cy="113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057610C-7123-47AA-A1FF-BC4C61ED1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7892" y="1925958"/>
            <a:ext cx="930286" cy="965063"/>
          </a:xfrm>
          <a:prstGeom prst="rect">
            <a:avLst/>
          </a:prstGeom>
        </p:spPr>
      </p:pic>
      <p:pic>
        <p:nvPicPr>
          <p:cNvPr id="23" name="Slika 22" descr="Risultati immagini per clipart toy doll">
            <a:extLst>
              <a:ext uri="{FF2B5EF4-FFF2-40B4-BE49-F238E27FC236}">
                <a16:creationId xmlns:a16="http://schemas.microsoft.com/office/drawing/2014/main" id="{43B4ABF6-70BF-4CFC-B40B-F34D5578CD5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57" y="1333664"/>
            <a:ext cx="882305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lika 24" descr="Risultati immagini per clipart toy bike">
            <a:extLst>
              <a:ext uri="{FF2B5EF4-FFF2-40B4-BE49-F238E27FC236}">
                <a16:creationId xmlns:a16="http://schemas.microsoft.com/office/drawing/2014/main" id="{A3663E7F-7DD8-469A-A1AB-243816A82F1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03" y="4452744"/>
            <a:ext cx="920033" cy="88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lika 25" descr="Risultati immagini per clipart toy doll">
            <a:extLst>
              <a:ext uri="{FF2B5EF4-FFF2-40B4-BE49-F238E27FC236}">
                <a16:creationId xmlns:a16="http://schemas.microsoft.com/office/drawing/2014/main" id="{6433A03E-B45C-42F2-9EDF-DA5C25AD7B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56" y="3826794"/>
            <a:ext cx="882305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lika 26" descr="Risultati immagini per clipart toy bike">
            <a:extLst>
              <a:ext uri="{FF2B5EF4-FFF2-40B4-BE49-F238E27FC236}">
                <a16:creationId xmlns:a16="http://schemas.microsoft.com/office/drawing/2014/main" id="{755E8E22-9523-417A-A1A2-9B4A951CFA2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38" y="3987966"/>
            <a:ext cx="920033" cy="88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48436690-3DCD-498A-BB3C-78153163944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71" y="4512975"/>
            <a:ext cx="1104300" cy="8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399EDF61-F7F0-4DCB-93BE-E5F66D934CEC}"/>
              </a:ext>
            </a:extLst>
          </p:cNvPr>
          <p:cNvSpPr txBox="1"/>
          <p:nvPr/>
        </p:nvSpPr>
        <p:spPr>
          <a:xfrm>
            <a:off x="1327965" y="2862554"/>
            <a:ext cx="1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BALL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D5C02B97-8F3F-4DDF-9199-5FDA3F5F925A}"/>
              </a:ext>
            </a:extLst>
          </p:cNvPr>
          <p:cNvSpPr txBox="1"/>
          <p:nvPr/>
        </p:nvSpPr>
        <p:spPr>
          <a:xfrm>
            <a:off x="1162049" y="5493982"/>
            <a:ext cx="1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ROBOT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C617ED84-F082-4890-B1B3-D9993E6F9A15}"/>
              </a:ext>
            </a:extLst>
          </p:cNvPr>
          <p:cNvSpPr txBox="1"/>
          <p:nvPr/>
        </p:nvSpPr>
        <p:spPr>
          <a:xfrm>
            <a:off x="6451437" y="2909086"/>
            <a:ext cx="1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BIKE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FBABC2CD-70D5-4CF5-B661-89B8550415CD}"/>
              </a:ext>
            </a:extLst>
          </p:cNvPr>
          <p:cNvSpPr txBox="1"/>
          <p:nvPr/>
        </p:nvSpPr>
        <p:spPr>
          <a:xfrm>
            <a:off x="6498172" y="5461944"/>
            <a:ext cx="1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A DOLL</a:t>
            </a:r>
          </a:p>
        </p:txBody>
      </p:sp>
    </p:spTree>
    <p:extLst>
      <p:ext uri="{BB962C8B-B14F-4D97-AF65-F5344CB8AC3E}">
        <p14:creationId xmlns:p14="http://schemas.microsoft.com/office/powerpoint/2010/main" val="394539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E13A93-426E-4150-B962-FD293A43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PELI SMO PESMICO</a:t>
            </a:r>
          </a:p>
          <a:p>
            <a:pPr marL="0" indent="0">
              <a:buNone/>
            </a:pPr>
            <a:r>
              <a:rPr lang="sl-SI" sz="2400" dirty="0">
                <a:hlinkClick r:id="rId2"/>
              </a:rPr>
              <a:t>https://www.youtube.com/watch?v=XAMtgyiUhIo</a:t>
            </a:r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Naredili ste raziskovalno nalogo</a:t>
            </a:r>
          </a:p>
          <a:p>
            <a:endParaRPr lang="sl-SI" sz="2400" dirty="0"/>
          </a:p>
          <a:p>
            <a:r>
              <a:rPr lang="sl-SI" sz="2400" dirty="0"/>
              <a:t>Skupaj ponovimo: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EA5E2EE-F307-4963-80CB-F69E4EAF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</p:spPr>
        <p:txBody>
          <a:bodyPr/>
          <a:lstStyle/>
          <a:p>
            <a:r>
              <a:rPr lang="sl-SI" b="1" dirty="0"/>
              <a:t>1</a:t>
            </a:r>
            <a:r>
              <a:rPr lang="sl-SI" dirty="0"/>
              <a:t>.</a:t>
            </a:r>
            <a:r>
              <a:rPr lang="sl-SI" b="1" dirty="0"/>
              <a:t>Toys</a:t>
            </a:r>
            <a:br>
              <a:rPr lang="sl-SI" dirty="0"/>
            </a:br>
            <a:r>
              <a:rPr lang="sl-SI" dirty="0"/>
              <a:t>big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small</a:t>
            </a:r>
            <a:r>
              <a:rPr lang="sl-SI" dirty="0"/>
              <a:t>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C6B540A-E31D-4EB7-B5EE-752B614E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10288" y="3334397"/>
            <a:ext cx="1652405" cy="24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B3092EA-5F14-4D48-8A1F-28B4ECF78B93}"/>
              </a:ext>
            </a:extLst>
          </p:cNvPr>
          <p:cNvSpPr txBox="1"/>
          <p:nvPr/>
        </p:nvSpPr>
        <p:spPr>
          <a:xfrm>
            <a:off x="783166" y="4066274"/>
            <a:ext cx="23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Comic Sans MS" panose="030F0702030302020204" pitchFamily="66" charset="0"/>
              </a:rPr>
              <a:t>To je MAJHEN balon.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B36A25D-F658-4647-8957-9625BD4C1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03" y="3622088"/>
            <a:ext cx="1530368" cy="205772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51C53C2-17B4-470C-B89C-EA5F7A83F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74" y="1167872"/>
            <a:ext cx="3522257" cy="4736007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3073B121-AD46-4976-BA85-53626ED4B9C6}"/>
              </a:ext>
            </a:extLst>
          </p:cNvPr>
          <p:cNvSpPr txBox="1">
            <a:spLocks/>
          </p:cNvSpPr>
          <p:nvPr/>
        </p:nvSpPr>
        <p:spPr>
          <a:xfrm>
            <a:off x="3377905" y="2320163"/>
            <a:ext cx="1239520" cy="109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sz="12800" dirty="0" err="1">
                <a:solidFill>
                  <a:srgbClr val="00FFCC"/>
                </a:solidFill>
                <a:latin typeface="Blikfang DEMO" panose="02000506000000020000" pitchFamily="50" charset="0"/>
              </a:rPr>
              <a:t>small</a:t>
            </a:r>
            <a:br>
              <a:rPr lang="sl-SI" dirty="0"/>
            </a:b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DF2A97E-6A62-415C-BE22-141E90D81820}"/>
              </a:ext>
            </a:extLst>
          </p:cNvPr>
          <p:cNvSpPr txBox="1"/>
          <p:nvPr/>
        </p:nvSpPr>
        <p:spPr>
          <a:xfrm>
            <a:off x="5640281" y="2177654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This</a:t>
            </a:r>
            <a:r>
              <a:rPr lang="sl-SI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baloon</a:t>
            </a:r>
            <a:r>
              <a:rPr lang="sl-SI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9E425ECC-2F95-43ED-9B1A-6AF21A42549B}"/>
              </a:ext>
            </a:extLst>
          </p:cNvPr>
          <p:cNvSpPr txBox="1">
            <a:spLocks/>
          </p:cNvSpPr>
          <p:nvPr/>
        </p:nvSpPr>
        <p:spPr>
          <a:xfrm>
            <a:off x="6573219" y="479995"/>
            <a:ext cx="3850640" cy="2057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l-SI" sz="8000" dirty="0"/>
            </a:br>
            <a:br>
              <a:rPr lang="sl-SI" sz="8000" dirty="0"/>
            </a:br>
            <a:br>
              <a:rPr lang="sl-SI" sz="8000" dirty="0"/>
            </a:br>
            <a:br>
              <a:rPr lang="sl-SI" sz="8000" dirty="0"/>
            </a:br>
            <a:br>
              <a:rPr lang="sl-SI" sz="8000" dirty="0"/>
            </a:br>
            <a:br>
              <a:rPr lang="sl-SI" sz="8000" dirty="0"/>
            </a:br>
            <a:r>
              <a:rPr lang="sl-SI" sz="9600" dirty="0">
                <a:solidFill>
                  <a:schemeClr val="bg1"/>
                </a:solidFill>
                <a:latin typeface="Doughnut Monster__G" panose="020B0600000000000000" pitchFamily="34" charset="0"/>
              </a:rPr>
              <a:t>BIG</a:t>
            </a:r>
            <a:br>
              <a:rPr lang="sl-SI" sz="8000" dirty="0"/>
            </a:br>
            <a:br>
              <a:rPr lang="sl-SI" sz="8000" dirty="0"/>
            </a:br>
            <a:endParaRPr lang="sl-SI" sz="8000" dirty="0"/>
          </a:p>
        </p:txBody>
      </p:sp>
      <p:sp>
        <p:nvSpPr>
          <p:cNvPr id="2" name="Zvezda: 7 krakov 1">
            <a:extLst>
              <a:ext uri="{FF2B5EF4-FFF2-40B4-BE49-F238E27FC236}">
                <a16:creationId xmlns:a16="http://schemas.microsoft.com/office/drawing/2014/main" id="{9FBFE2C9-F6A8-4AB0-801D-7D6E5630FD9C}"/>
              </a:ext>
            </a:extLst>
          </p:cNvPr>
          <p:cNvSpPr/>
          <p:nvPr/>
        </p:nvSpPr>
        <p:spPr>
          <a:xfrm>
            <a:off x="721360" y="3429000"/>
            <a:ext cx="2446789" cy="2474879"/>
          </a:xfrm>
          <a:prstGeom prst="star7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EA8F574-7A53-4DFF-9B8C-FA5A405F51FA}"/>
              </a:ext>
            </a:extLst>
          </p:cNvPr>
          <p:cNvSpPr txBox="1"/>
          <p:nvPr/>
        </p:nvSpPr>
        <p:spPr>
          <a:xfrm>
            <a:off x="1670775" y="2368413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baloon</a:t>
            </a:r>
            <a:r>
              <a:rPr lang="sl-SI" sz="2400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2" name="Zvezda: 7 krakov 11">
            <a:extLst>
              <a:ext uri="{FF2B5EF4-FFF2-40B4-BE49-F238E27FC236}">
                <a16:creationId xmlns:a16="http://schemas.microsoft.com/office/drawing/2014/main" id="{1F9DB9D9-A49B-452F-9A5C-F3D371F48F2D}"/>
              </a:ext>
            </a:extLst>
          </p:cNvPr>
          <p:cNvSpPr/>
          <p:nvPr/>
        </p:nvSpPr>
        <p:spPr>
          <a:xfrm>
            <a:off x="9117066" y="4116877"/>
            <a:ext cx="2446789" cy="2474879"/>
          </a:xfrm>
          <a:prstGeom prst="star7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2859DA1-1041-4B7A-B6F9-E3FD1EB95A8A}"/>
              </a:ext>
            </a:extLst>
          </p:cNvPr>
          <p:cNvSpPr txBox="1"/>
          <p:nvPr/>
        </p:nvSpPr>
        <p:spPr>
          <a:xfrm>
            <a:off x="9178872" y="4798929"/>
            <a:ext cx="23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Comic Sans MS" panose="030F0702030302020204" pitchFamily="66" charset="0"/>
              </a:rPr>
              <a:t>To je </a:t>
            </a:r>
          </a:p>
          <a:p>
            <a:pPr algn="ctr"/>
            <a:r>
              <a:rPr lang="sl-SI" sz="2400" dirty="0">
                <a:latin typeface="Comic Sans MS" panose="030F0702030302020204" pitchFamily="66" charset="0"/>
              </a:rPr>
              <a:t>VELIK </a:t>
            </a:r>
          </a:p>
          <a:p>
            <a:pPr algn="ctr"/>
            <a:r>
              <a:rPr lang="sl-SI" sz="2400" dirty="0">
                <a:latin typeface="Comic Sans MS" panose="030F0702030302020204" pitchFamily="66" charset="0"/>
              </a:rPr>
              <a:t>balon.</a:t>
            </a:r>
          </a:p>
        </p:txBody>
      </p:sp>
    </p:spTree>
    <p:extLst>
      <p:ext uri="{BB962C8B-B14F-4D97-AF65-F5344CB8AC3E}">
        <p14:creationId xmlns:p14="http://schemas.microsoft.com/office/powerpoint/2010/main" val="344012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629AA3-10BC-4502-9DE0-D866B475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972D20-A873-4A21-A1E0-026AE73B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590C52-F517-4C39-BBFF-A425B1668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01" b="11457"/>
          <a:stretch/>
        </p:blipFill>
        <p:spPr>
          <a:xfrm>
            <a:off x="2624283" y="106906"/>
            <a:ext cx="6501961" cy="66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57638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1077</TotalTime>
  <Words>358</Words>
  <Application>Microsoft Office PowerPoint</Application>
  <PresentationFormat>Širokozaslonsko</PresentationFormat>
  <Paragraphs>82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22</vt:i4>
      </vt:variant>
    </vt:vector>
  </HeadingPairs>
  <TitlesOfParts>
    <vt:vector size="32" baseType="lpstr">
      <vt:lpstr>Arial</vt:lpstr>
      <vt:lpstr>Blikfang DEMO</vt:lpstr>
      <vt:lpstr>Calibri</vt:lpstr>
      <vt:lpstr>Comic Sans MS</vt:lpstr>
      <vt:lpstr>Doughnut Monster__G</vt:lpstr>
      <vt:lpstr>Gill Sans MT</vt:lpstr>
      <vt:lpstr>Twinkl</vt:lpstr>
      <vt:lpstr>Twinkl SemiBold</vt:lpstr>
      <vt:lpstr>Paket</vt:lpstr>
      <vt:lpstr>Office Theme</vt:lpstr>
      <vt:lpstr>Ponovitev snovi</vt:lpstr>
      <vt:lpstr>Katere snovi smo obravnavali na daljavo?</vt:lpstr>
      <vt:lpstr>1.Toys What is it?</vt:lpstr>
      <vt:lpstr>PowerPointova predstavitev</vt:lpstr>
      <vt:lpstr>PowerPointova predstavitev</vt:lpstr>
      <vt:lpstr>PowerPointova predstavitev</vt:lpstr>
      <vt:lpstr>1.Toys big or small?</vt:lpstr>
      <vt:lpstr>PowerPointova predstavitev</vt:lpstr>
      <vt:lpstr>PowerPointova predstavitev</vt:lpstr>
      <vt:lpstr>1.Toys old or new?</vt:lpstr>
      <vt:lpstr>Is It Old or New?</vt:lpstr>
      <vt:lpstr>Is It Old or New?</vt:lpstr>
      <vt:lpstr>Is It Old or New?</vt:lpstr>
      <vt:lpstr>Is It Old or New?</vt:lpstr>
      <vt:lpstr>Is It Old or New?</vt:lpstr>
      <vt:lpstr>Is It Old or New?</vt:lpstr>
      <vt:lpstr>PowerPointova predstavitev</vt:lpstr>
      <vt:lpstr>2. Food WHAT IS IT?</vt:lpstr>
      <vt:lpstr>PowerPointova predstavitev</vt:lpstr>
      <vt:lpstr>PowerPointova predstavitev</vt:lpstr>
      <vt:lpstr>PowerPointova predstavitev</vt:lpstr>
      <vt:lpstr>2. Food I LIKE I DON*T LIKE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Ponovitev snovi</dc:title>
  <dc:creator>bissachi</dc:creator>
  <cp:lastModifiedBy>bissachi</cp:lastModifiedBy>
  <cp:revision>10</cp:revision>
  <dcterms:created xsi:type="dcterms:W3CDTF">2020-05-13T13:26:01Z</dcterms:created>
  <dcterms:modified xsi:type="dcterms:W3CDTF">2020-05-14T07:35:33Z</dcterms:modified>
</cp:coreProperties>
</file>