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9" r:id="rId3"/>
    <p:sldId id="262" r:id="rId4"/>
    <p:sldId id="263" r:id="rId5"/>
    <p:sldId id="257" r:id="rId6"/>
    <p:sldId id="260" r:id="rId7"/>
    <p:sldId id="261"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12/6/2020</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8818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12/6/2020</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8552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12/6/2020</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2941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12/6/2020</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03457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12/6/2020</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197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12/6/2020</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1264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12/6/2020</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7249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12/6/2020</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92572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12/6/2020</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193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12/6/2020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8591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12/6/2020</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9032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12/6/2020</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42842984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slideLayout" Target="../slideLayouts/slideLayout7.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13.png"/><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2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24.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lika 5" descr="Slika, ki vsebuje besede sedež, miza&#10;&#10;Opis je samodejno ustvarjen">
            <a:extLst>
              <a:ext uri="{FF2B5EF4-FFF2-40B4-BE49-F238E27FC236}">
                <a16:creationId xmlns:a16="http://schemas.microsoft.com/office/drawing/2014/main" id="{59CEF29A-14AA-42BB-9442-F9100EA9689D}"/>
              </a:ext>
            </a:extLst>
          </p:cNvPr>
          <p:cNvPicPr>
            <a:picLocks noChangeAspect="1"/>
          </p:cNvPicPr>
          <p:nvPr/>
        </p:nvPicPr>
        <p:blipFill rotWithShape="1">
          <a:blip r:embed="rId2"/>
          <a:srcRect t="24813" b="18937"/>
          <a:stretch/>
        </p:blipFill>
        <p:spPr>
          <a:xfrm flipH="1">
            <a:off x="-2" y="-1"/>
            <a:ext cx="12192001" cy="6858000"/>
          </a:xfrm>
          <a:prstGeom prst="rect">
            <a:avLst/>
          </a:prstGeom>
          <a:ln w="28575">
            <a:noFill/>
          </a:ln>
        </p:spPr>
      </p:pic>
      <p:grpSp>
        <p:nvGrpSpPr>
          <p:cNvPr id="145" name="Group 144">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46" name="Rectangle 145">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47" name="Rectangle 146">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49" name="Rectangle 148">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F8E244D-A39E-4A30-98BD-94B9321181AA}"/>
              </a:ext>
            </a:extLst>
          </p:cNvPr>
          <p:cNvSpPr>
            <a:spLocks noGrp="1"/>
          </p:cNvSpPr>
          <p:nvPr>
            <p:ph type="ctrTitle"/>
          </p:nvPr>
        </p:nvSpPr>
        <p:spPr>
          <a:xfrm>
            <a:off x="677119" y="810623"/>
            <a:ext cx="4429556" cy="2913652"/>
          </a:xfrm>
        </p:spPr>
        <p:txBody>
          <a:bodyPr anchor="b">
            <a:normAutofit fontScale="90000"/>
          </a:bodyPr>
          <a:lstStyle/>
          <a:p>
            <a:br>
              <a:rPr lang="sl-SI" sz="56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ea typeface="Times New Roman" panose="02020603050405020304" pitchFamily="18" charset="0"/>
                <a:cs typeface="Arial" panose="020B0604020202020204" pitchFamily="34" charset="0"/>
              </a:rPr>
            </a:br>
            <a:br>
              <a:rPr lang="sl-SI" sz="56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ea typeface="Times New Roman" panose="02020603050405020304" pitchFamily="18" charset="0"/>
                <a:cs typeface="Arial" panose="020B0604020202020204" pitchFamily="34" charset="0"/>
              </a:rPr>
            </a:br>
            <a:r>
              <a:rPr lang="en-US" sz="67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ea typeface="Times New Roman" panose="02020603050405020304" pitchFamily="18" charset="0"/>
                <a:cs typeface="Arial" panose="020B0604020202020204" pitchFamily="34" charset="0"/>
              </a:rPr>
              <a:t>ŽELVE </a:t>
            </a:r>
            <a:br>
              <a:rPr lang="sl-SI" sz="67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ea typeface="Times New Roman" panose="02020603050405020304" pitchFamily="18" charset="0"/>
                <a:cs typeface="Arial" panose="020B0604020202020204" pitchFamily="34" charset="0"/>
              </a:rPr>
            </a:br>
            <a:r>
              <a:rPr lang="en-US" sz="67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ea typeface="Times New Roman" panose="02020603050405020304" pitchFamily="18" charset="0"/>
                <a:cs typeface="Arial" panose="020B0604020202020204" pitchFamily="34" charset="0"/>
              </a:rPr>
              <a:t>IN KANKAN</a:t>
            </a:r>
            <a:endParaRPr lang="sl-SI" sz="6700" cap="none" spc="0" dirty="0">
              <a:ln w="12700">
                <a:solidFill>
                  <a:schemeClr val="accent3">
                    <a:lumMod val="50000"/>
                  </a:schemeClr>
                </a:solidFill>
                <a:prstDash val="solid"/>
              </a:ln>
              <a:effectLst>
                <a:innerShdw blurRad="177800">
                  <a:schemeClr val="accent3">
                    <a:lumMod val="50000"/>
                  </a:schemeClr>
                </a:innerShdw>
              </a:effectLst>
              <a:latin typeface="Arial" panose="020B0604020202020204" pitchFamily="34" charset="0"/>
              <a:cs typeface="Arial" panose="020B0604020202020204" pitchFamily="34" charset="0"/>
            </a:endParaRPr>
          </a:p>
        </p:txBody>
      </p:sp>
      <p:sp>
        <p:nvSpPr>
          <p:cNvPr id="3" name="Podnaslov 2">
            <a:extLst>
              <a:ext uri="{FF2B5EF4-FFF2-40B4-BE49-F238E27FC236}">
                <a16:creationId xmlns:a16="http://schemas.microsoft.com/office/drawing/2014/main" id="{881D8F9E-C72F-47D0-8C76-85512C874842}"/>
              </a:ext>
            </a:extLst>
          </p:cNvPr>
          <p:cNvSpPr>
            <a:spLocks noGrp="1"/>
          </p:cNvSpPr>
          <p:nvPr>
            <p:ph type="subTitle" idx="1"/>
          </p:nvPr>
        </p:nvSpPr>
        <p:spPr>
          <a:xfrm>
            <a:off x="677119" y="4547167"/>
            <a:ext cx="4429556" cy="1288482"/>
          </a:xfrm>
        </p:spPr>
        <p:txBody>
          <a:bodyPr>
            <a:normAutofit/>
          </a:bodyPr>
          <a:lstStyle/>
          <a:p>
            <a:pPr rtl="0" fontAlgn="base"/>
            <a:r>
              <a:rPr lang="sl-SI" b="1" spc="0" dirty="0">
                <a:solidFill>
                  <a:schemeClr val="bg2">
                    <a:lumMod val="25000"/>
                  </a:schemeClr>
                </a:solidFill>
                <a:latin typeface="Arial" panose="020B0604020202020204" pitchFamily="34" charset="0"/>
                <a:cs typeface="Arial" panose="020B0604020202020204" pitchFamily="34" charset="0"/>
              </a:rPr>
              <a:t>2. Razred </a:t>
            </a:r>
          </a:p>
          <a:p>
            <a:pPr rtl="0" fontAlgn="base"/>
            <a:r>
              <a:rPr lang="sl-SI" b="1" spc="0" dirty="0">
                <a:solidFill>
                  <a:schemeClr val="bg2">
                    <a:lumMod val="25000"/>
                  </a:schemeClr>
                </a:solidFill>
                <a:latin typeface="Arial" panose="020B0604020202020204" pitchFamily="34" charset="0"/>
                <a:cs typeface="Arial" panose="020B0604020202020204" pitchFamily="34" charset="0"/>
              </a:rPr>
              <a:t>OŠ ŠMARJE PRI </a:t>
            </a:r>
            <a:r>
              <a:rPr lang="sl-SI" b="1" spc="0" dirty="0" err="1">
                <a:solidFill>
                  <a:schemeClr val="bg2">
                    <a:lumMod val="25000"/>
                  </a:schemeClr>
                </a:solidFill>
                <a:latin typeface="Arial" panose="020B0604020202020204" pitchFamily="34" charset="0"/>
                <a:cs typeface="Arial" panose="020B0604020202020204" pitchFamily="34" charset="0"/>
              </a:rPr>
              <a:t>kOPRU</a:t>
            </a:r>
            <a:endParaRPr lang="sl-SI" b="1" spc="0" dirty="0">
              <a:solidFill>
                <a:schemeClr val="bg2">
                  <a:lumMod val="25000"/>
                </a:schemeClr>
              </a:solidFill>
              <a:latin typeface="Arial" panose="020B0604020202020204" pitchFamily="34" charset="0"/>
              <a:cs typeface="Arial" panose="020B0604020202020204" pitchFamily="34" charset="0"/>
            </a:endParaRPr>
          </a:p>
        </p:txBody>
      </p:sp>
      <p:sp>
        <p:nvSpPr>
          <p:cNvPr id="151" name="Oval 150">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210" y="245807"/>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Oval 152">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210" y="245807"/>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03" y="561378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57"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003" y="561378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6834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4C4DA07A-40F4-47AF-BED8-00A9E182BD51}"/>
              </a:ext>
            </a:extLst>
          </p:cNvPr>
          <p:cNvSpPr txBox="1"/>
          <p:nvPr/>
        </p:nvSpPr>
        <p:spPr>
          <a:xfrm>
            <a:off x="64879" y="1583119"/>
            <a:ext cx="12192000" cy="384721"/>
          </a:xfrm>
          <a:prstGeom prst="rect">
            <a:avLst/>
          </a:prstGeom>
          <a:noFill/>
        </p:spPr>
        <p:txBody>
          <a:bodyPr wrap="square" rtlCol="0">
            <a:spAutoFit/>
          </a:bodyPr>
          <a:lstStyle/>
          <a:p>
            <a:r>
              <a:rPr lang="sl-SI" sz="1900" spc="100" dirty="0">
                <a:effectLst/>
                <a:latin typeface="Comic Sans MS" panose="030F0702030302020204" pitchFamily="66" charset="0"/>
                <a:ea typeface="Calibri" panose="020F0502020204030204" pitchFamily="34" charset="0"/>
                <a:cs typeface="Times New Roman" panose="02020603050405020304" pitchFamily="18" charset="0"/>
              </a:rPr>
              <a:t>ŽELVE SO POČASNE DAME, OBLAČIJO SE RADE V TEŽKE PLAŠČE, KI JIH NAREDIJO SAME.</a:t>
            </a:r>
            <a:endParaRPr lang="sl-SI" sz="1900" spc="100" dirty="0"/>
          </a:p>
        </p:txBody>
      </p:sp>
      <p:grpSp>
        <p:nvGrpSpPr>
          <p:cNvPr id="14" name="Skupina 13">
            <a:extLst>
              <a:ext uri="{FF2B5EF4-FFF2-40B4-BE49-F238E27FC236}">
                <a16:creationId xmlns:a16="http://schemas.microsoft.com/office/drawing/2014/main" id="{AD37C3E2-6D0B-4F2A-8239-E4F5645F894B}"/>
              </a:ext>
            </a:extLst>
          </p:cNvPr>
          <p:cNvGrpSpPr/>
          <p:nvPr/>
        </p:nvGrpSpPr>
        <p:grpSpPr>
          <a:xfrm>
            <a:off x="-80865" y="-47691"/>
            <a:ext cx="11825190" cy="1590741"/>
            <a:chOff x="-80865" y="-47691"/>
            <a:chExt cx="11444083" cy="1514577"/>
          </a:xfrm>
        </p:grpSpPr>
        <p:pic>
          <p:nvPicPr>
            <p:cNvPr id="3" name="Slika 2" descr="Slika, ki vsebuje besede sedež, miza&#10;&#10;Opis je samodejno ustvarjen">
              <a:extLst>
                <a:ext uri="{FF2B5EF4-FFF2-40B4-BE49-F238E27FC236}">
                  <a16:creationId xmlns:a16="http://schemas.microsoft.com/office/drawing/2014/main" id="{7F255E78-4462-43C2-89F0-42A67FF0F9D8}"/>
                </a:ext>
              </a:extLst>
            </p:cNvPr>
            <p:cNvPicPr>
              <a:picLocks noChangeAspect="1"/>
            </p:cNvPicPr>
            <p:nvPr/>
          </p:nvPicPr>
          <p:blipFill rotWithShape="1">
            <a:blip r:embed="rId4"/>
            <a:srcRect t="14153" r="3" b="8281"/>
            <a:stretch/>
          </p:blipFill>
          <p:spPr>
            <a:xfrm flipH="1">
              <a:off x="-80865" y="270059"/>
              <a:ext cx="1417388" cy="1100085"/>
            </a:xfrm>
            <a:prstGeom prst="rect">
              <a:avLst/>
            </a:prstGeom>
            <a:ln w="28575">
              <a:noFill/>
            </a:ln>
          </p:spPr>
        </p:pic>
        <p:pic>
          <p:nvPicPr>
            <p:cNvPr id="5" name="Slika 4">
              <a:extLst>
                <a:ext uri="{FF2B5EF4-FFF2-40B4-BE49-F238E27FC236}">
                  <a16:creationId xmlns:a16="http://schemas.microsoft.com/office/drawing/2014/main" id="{060F21F2-88DE-4F3A-A91D-2C705886BEB8}"/>
                </a:ext>
              </a:extLst>
            </p:cNvPr>
            <p:cNvPicPr>
              <a:picLocks noChangeAspect="1"/>
            </p:cNvPicPr>
            <p:nvPr/>
          </p:nvPicPr>
          <p:blipFill rotWithShape="1">
            <a:blip r:embed="rId5"/>
            <a:srcRect l="6408" t="18200" r="26334" b="17009"/>
            <a:stretch/>
          </p:blipFill>
          <p:spPr>
            <a:xfrm>
              <a:off x="1379484" y="599582"/>
              <a:ext cx="1294098" cy="770562"/>
            </a:xfrm>
            <a:prstGeom prst="rect">
              <a:avLst/>
            </a:prstGeom>
          </p:spPr>
        </p:pic>
        <p:pic>
          <p:nvPicPr>
            <p:cNvPr id="7" name="Slika 6">
              <a:extLst>
                <a:ext uri="{FF2B5EF4-FFF2-40B4-BE49-F238E27FC236}">
                  <a16:creationId xmlns:a16="http://schemas.microsoft.com/office/drawing/2014/main" id="{FCE3AE07-BFF2-4636-BE49-4655570FAC3C}"/>
                </a:ext>
              </a:extLst>
            </p:cNvPr>
            <p:cNvPicPr>
              <a:picLocks noChangeAspect="1"/>
            </p:cNvPicPr>
            <p:nvPr/>
          </p:nvPicPr>
          <p:blipFill rotWithShape="1">
            <a:blip r:embed="rId6"/>
            <a:srcRect t="3401" b="21095"/>
            <a:stretch/>
          </p:blipFill>
          <p:spPr>
            <a:xfrm>
              <a:off x="2759504" y="61994"/>
              <a:ext cx="819150" cy="1192566"/>
            </a:xfrm>
            <a:prstGeom prst="rect">
              <a:avLst/>
            </a:prstGeom>
          </p:spPr>
        </p:pic>
        <p:pic>
          <p:nvPicPr>
            <p:cNvPr id="8" name="Slika 7">
              <a:extLst>
                <a:ext uri="{FF2B5EF4-FFF2-40B4-BE49-F238E27FC236}">
                  <a16:creationId xmlns:a16="http://schemas.microsoft.com/office/drawing/2014/main" id="{68DC8851-C88D-46C0-8EA7-C5A0C01BEC40}"/>
                </a:ext>
              </a:extLst>
            </p:cNvPr>
            <p:cNvPicPr>
              <a:picLocks noChangeAspect="1"/>
            </p:cNvPicPr>
            <p:nvPr/>
          </p:nvPicPr>
          <p:blipFill>
            <a:blip r:embed="rId7"/>
            <a:stretch>
              <a:fillRect/>
            </a:stretch>
          </p:blipFill>
          <p:spPr>
            <a:xfrm>
              <a:off x="4076968" y="197506"/>
              <a:ext cx="754556" cy="1250539"/>
            </a:xfrm>
            <a:prstGeom prst="rect">
              <a:avLst/>
            </a:prstGeom>
          </p:spPr>
        </p:pic>
        <p:pic>
          <p:nvPicPr>
            <p:cNvPr id="12" name="Slika 11">
              <a:extLst>
                <a:ext uri="{FF2B5EF4-FFF2-40B4-BE49-F238E27FC236}">
                  <a16:creationId xmlns:a16="http://schemas.microsoft.com/office/drawing/2014/main" id="{39B9EA2E-FFC3-4935-9EA2-575D08AACF0B}"/>
                </a:ext>
              </a:extLst>
            </p:cNvPr>
            <p:cNvPicPr>
              <a:picLocks noChangeAspect="1"/>
            </p:cNvPicPr>
            <p:nvPr/>
          </p:nvPicPr>
          <p:blipFill>
            <a:blip r:embed="rId8"/>
            <a:stretch>
              <a:fillRect/>
            </a:stretch>
          </p:blipFill>
          <p:spPr>
            <a:xfrm>
              <a:off x="6317103" y="147582"/>
              <a:ext cx="1043375" cy="1300463"/>
            </a:xfrm>
            <a:prstGeom prst="rect">
              <a:avLst/>
            </a:prstGeom>
          </p:spPr>
        </p:pic>
        <p:pic>
          <p:nvPicPr>
            <p:cNvPr id="13" name="Slika 12">
              <a:extLst>
                <a:ext uri="{FF2B5EF4-FFF2-40B4-BE49-F238E27FC236}">
                  <a16:creationId xmlns:a16="http://schemas.microsoft.com/office/drawing/2014/main" id="{1FD51300-A3C8-4808-9BD7-B1D35B3DD3F1}"/>
                </a:ext>
              </a:extLst>
            </p:cNvPr>
            <p:cNvPicPr>
              <a:picLocks noChangeAspect="1"/>
            </p:cNvPicPr>
            <p:nvPr/>
          </p:nvPicPr>
          <p:blipFill>
            <a:blip r:embed="rId9"/>
            <a:stretch>
              <a:fillRect/>
            </a:stretch>
          </p:blipFill>
          <p:spPr>
            <a:xfrm>
              <a:off x="7452189" y="-47691"/>
              <a:ext cx="1043375" cy="1514577"/>
            </a:xfrm>
            <a:prstGeom prst="rect">
              <a:avLst/>
            </a:prstGeom>
          </p:spPr>
        </p:pic>
        <p:pic>
          <p:nvPicPr>
            <p:cNvPr id="1026" name="Picture 2" descr="Girl on Sewing Machine — Stock Photo © Spaces #18780639">
              <a:extLst>
                <a:ext uri="{FF2B5EF4-FFF2-40B4-BE49-F238E27FC236}">
                  <a16:creationId xmlns:a16="http://schemas.microsoft.com/office/drawing/2014/main" id="{D8D74555-BEBA-4F34-BBF2-614F2068F5E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880" b="2880"/>
            <a:stretch/>
          </p:blipFill>
          <p:spPr bwMode="auto">
            <a:xfrm>
              <a:off x="9585309" y="58625"/>
              <a:ext cx="1777909" cy="136931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PoljeZBesedilom 14">
            <a:extLst>
              <a:ext uri="{FF2B5EF4-FFF2-40B4-BE49-F238E27FC236}">
                <a16:creationId xmlns:a16="http://schemas.microsoft.com/office/drawing/2014/main" id="{B0A2B1C3-06D4-47DE-A460-D45DD1D2DEBE}"/>
              </a:ext>
            </a:extLst>
          </p:cNvPr>
          <p:cNvSpPr txBox="1"/>
          <p:nvPr/>
        </p:nvSpPr>
        <p:spPr>
          <a:xfrm>
            <a:off x="-333375" y="3095985"/>
            <a:ext cx="12192000" cy="464230"/>
          </a:xfrm>
          <a:prstGeom prst="rect">
            <a:avLst/>
          </a:prstGeom>
          <a:noFill/>
        </p:spPr>
        <p:txBody>
          <a:bodyPr wrap="square" rtlCol="0">
            <a:spAutoFit/>
          </a:bodyPr>
          <a:lstStyle/>
          <a:p>
            <a:pPr marL="457200">
              <a:lnSpc>
                <a:spcPct val="150000"/>
              </a:lnSpc>
              <a:spcAft>
                <a:spcPts val="1000"/>
              </a:spcAft>
            </a:pPr>
            <a:r>
              <a:rPr lang="sl-SI" sz="1800" spc="100" dirty="0">
                <a:effectLst/>
                <a:latin typeface="Comic Sans MS" panose="030F0702030302020204" pitchFamily="66" charset="0"/>
                <a:ea typeface="Calibri" panose="020F0502020204030204" pitchFamily="34" charset="0"/>
                <a:cs typeface="Times New Roman" panose="02020603050405020304" pitchFamily="18" charset="0"/>
              </a:rPr>
              <a:t>NA REVIJI VSAKI MODNI, SO PRAV VSI POZORNI NA PRIKUPNE MANEKENKICE</a:t>
            </a:r>
            <a:endParaRPr lang="sl-SI" sz="1800" spc="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Slika 16">
            <a:extLst>
              <a:ext uri="{FF2B5EF4-FFF2-40B4-BE49-F238E27FC236}">
                <a16:creationId xmlns:a16="http://schemas.microsoft.com/office/drawing/2014/main" id="{4D46C2CE-4BDC-4524-AF30-8FEBF5265E55}"/>
              </a:ext>
            </a:extLst>
          </p:cNvPr>
          <p:cNvPicPr>
            <a:picLocks noChangeAspect="1"/>
          </p:cNvPicPr>
          <p:nvPr/>
        </p:nvPicPr>
        <p:blipFill rotWithShape="1">
          <a:blip r:embed="rId11"/>
          <a:srcRect t="7193" b="9670"/>
          <a:stretch/>
        </p:blipFill>
        <p:spPr>
          <a:xfrm>
            <a:off x="969998" y="1967840"/>
            <a:ext cx="2085975" cy="1156720"/>
          </a:xfrm>
          <a:prstGeom prst="rect">
            <a:avLst/>
          </a:prstGeom>
        </p:spPr>
      </p:pic>
      <p:pic>
        <p:nvPicPr>
          <p:cNvPr id="18" name="Slika 17">
            <a:extLst>
              <a:ext uri="{FF2B5EF4-FFF2-40B4-BE49-F238E27FC236}">
                <a16:creationId xmlns:a16="http://schemas.microsoft.com/office/drawing/2014/main" id="{DFA0972A-156D-4364-B57F-547F95F4F5EC}"/>
              </a:ext>
            </a:extLst>
          </p:cNvPr>
          <p:cNvPicPr>
            <a:picLocks noChangeAspect="1"/>
          </p:cNvPicPr>
          <p:nvPr/>
        </p:nvPicPr>
        <p:blipFill>
          <a:blip r:embed="rId12"/>
          <a:stretch>
            <a:fillRect/>
          </a:stretch>
        </p:blipFill>
        <p:spPr>
          <a:xfrm>
            <a:off x="4746357" y="2048818"/>
            <a:ext cx="1414522" cy="1060892"/>
          </a:xfrm>
          <a:prstGeom prst="rect">
            <a:avLst/>
          </a:prstGeom>
        </p:spPr>
      </p:pic>
      <p:pic>
        <p:nvPicPr>
          <p:cNvPr id="19" name="Slika 18">
            <a:extLst>
              <a:ext uri="{FF2B5EF4-FFF2-40B4-BE49-F238E27FC236}">
                <a16:creationId xmlns:a16="http://schemas.microsoft.com/office/drawing/2014/main" id="{EF1E6B1D-DB2E-4DA2-BC16-A240CA03E3E7}"/>
              </a:ext>
            </a:extLst>
          </p:cNvPr>
          <p:cNvPicPr>
            <a:picLocks noChangeAspect="1"/>
          </p:cNvPicPr>
          <p:nvPr/>
        </p:nvPicPr>
        <p:blipFill>
          <a:blip r:embed="rId13"/>
          <a:stretch>
            <a:fillRect/>
          </a:stretch>
        </p:blipFill>
        <p:spPr>
          <a:xfrm>
            <a:off x="7069226" y="1901964"/>
            <a:ext cx="2821598" cy="1321172"/>
          </a:xfrm>
          <a:prstGeom prst="rect">
            <a:avLst/>
          </a:prstGeom>
        </p:spPr>
      </p:pic>
      <p:sp>
        <p:nvSpPr>
          <p:cNvPr id="22" name="PoljeZBesedilom 21">
            <a:extLst>
              <a:ext uri="{FF2B5EF4-FFF2-40B4-BE49-F238E27FC236}">
                <a16:creationId xmlns:a16="http://schemas.microsoft.com/office/drawing/2014/main" id="{42B41762-8396-4580-8EDF-76325DD4A4DB}"/>
              </a:ext>
            </a:extLst>
          </p:cNvPr>
          <p:cNvSpPr txBox="1"/>
          <p:nvPr/>
        </p:nvSpPr>
        <p:spPr>
          <a:xfrm>
            <a:off x="504825" y="4758680"/>
            <a:ext cx="11877675" cy="464230"/>
          </a:xfrm>
          <a:prstGeom prst="rect">
            <a:avLst/>
          </a:prstGeom>
          <a:noFill/>
        </p:spPr>
        <p:txBody>
          <a:bodyPr wrap="square">
            <a:spAutoFit/>
          </a:bodyPr>
          <a:lstStyle/>
          <a:p>
            <a:pPr lvl="0">
              <a:lnSpc>
                <a:spcPct val="150000"/>
              </a:lnSpc>
              <a:spcAft>
                <a:spcPts val="1000"/>
              </a:spcAft>
            </a:pPr>
            <a:r>
              <a:rPr lang="sl-SI" sz="1800" dirty="0">
                <a:effectLst/>
                <a:latin typeface="Comic Sans MS" panose="030F0702030302020204" pitchFamily="66" charset="0"/>
                <a:ea typeface="Calibri" panose="020F0502020204030204" pitchFamily="34" charset="0"/>
                <a:cs typeface="Times New Roman" panose="02020603050405020304" pitchFamily="18" charset="0"/>
              </a:rPr>
              <a:t>DEKLICE V KRILCIH PISANIH, NABRANIH DVIGAJO NOŽICE, HOP SA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r>
              <a:rPr lang="sl-SI" sz="1800" dirty="0" err="1">
                <a:effectLst/>
                <a:latin typeface="Comic Sans MS" panose="030F0702030302020204" pitchFamily="66" charset="0"/>
                <a:ea typeface="Calibri" panose="020F0502020204030204" pitchFamily="34" charset="0"/>
                <a:cs typeface="Times New Roman" panose="02020603050405020304" pitchFamily="18" charset="0"/>
              </a:rPr>
              <a:t>SA</a:t>
            </a:r>
            <a:r>
              <a:rPr lang="sl-SI"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PoljeZBesedilom 23">
            <a:extLst>
              <a:ext uri="{FF2B5EF4-FFF2-40B4-BE49-F238E27FC236}">
                <a16:creationId xmlns:a16="http://schemas.microsoft.com/office/drawing/2014/main" id="{9009A256-BC06-4EEF-BC1A-E5C69E8B5724}"/>
              </a:ext>
            </a:extLst>
          </p:cNvPr>
          <p:cNvSpPr txBox="1"/>
          <p:nvPr/>
        </p:nvSpPr>
        <p:spPr>
          <a:xfrm>
            <a:off x="16377" y="6331266"/>
            <a:ext cx="11536571" cy="369332"/>
          </a:xfrm>
          <a:prstGeom prst="rect">
            <a:avLst/>
          </a:prstGeom>
          <a:noFill/>
        </p:spPr>
        <p:txBody>
          <a:bodyPr wrap="square">
            <a:spAutoFit/>
          </a:bodyPr>
          <a:lstStyle/>
          <a:p>
            <a:r>
              <a:rPr lang="sl-SI" sz="1800" dirty="0">
                <a:effectLst/>
                <a:latin typeface="Comic Sans MS" panose="030F0702030302020204" pitchFamily="66" charset="0"/>
                <a:ea typeface="Calibri" panose="020F0502020204030204" pitchFamily="34" charset="0"/>
                <a:cs typeface="Times New Roman" panose="02020603050405020304" pitchFamily="18" charset="0"/>
              </a:rPr>
              <a:t>KANKAN PLES JE ZA ZABAVO, ZA VESELJE PRAVO IN ZATO GA PLEŠIMO PRAV VSI. </a:t>
            </a:r>
            <a:endParaRPr lang="sl-SI" dirty="0"/>
          </a:p>
        </p:txBody>
      </p:sp>
      <p:pic>
        <p:nvPicPr>
          <p:cNvPr id="23" name="Slika 22">
            <a:extLst>
              <a:ext uri="{FF2B5EF4-FFF2-40B4-BE49-F238E27FC236}">
                <a16:creationId xmlns:a16="http://schemas.microsoft.com/office/drawing/2014/main" id="{034EB899-83C5-4F99-9282-5A009C115D0B}"/>
              </a:ext>
            </a:extLst>
          </p:cNvPr>
          <p:cNvPicPr>
            <a:picLocks noChangeAspect="1"/>
          </p:cNvPicPr>
          <p:nvPr/>
        </p:nvPicPr>
        <p:blipFill rotWithShape="1">
          <a:blip r:embed="rId14"/>
          <a:srcRect t="14632" b="14068"/>
          <a:stretch/>
        </p:blipFill>
        <p:spPr>
          <a:xfrm>
            <a:off x="16377" y="3831411"/>
            <a:ext cx="1869842" cy="983227"/>
          </a:xfrm>
          <a:prstGeom prst="rect">
            <a:avLst/>
          </a:prstGeom>
        </p:spPr>
      </p:pic>
      <p:pic>
        <p:nvPicPr>
          <p:cNvPr id="25" name="Slika 24">
            <a:extLst>
              <a:ext uri="{FF2B5EF4-FFF2-40B4-BE49-F238E27FC236}">
                <a16:creationId xmlns:a16="http://schemas.microsoft.com/office/drawing/2014/main" id="{F3FA6365-7DD2-4607-8575-71ECE576D169}"/>
              </a:ext>
            </a:extLst>
          </p:cNvPr>
          <p:cNvPicPr>
            <a:picLocks noChangeAspect="1"/>
          </p:cNvPicPr>
          <p:nvPr/>
        </p:nvPicPr>
        <p:blipFill>
          <a:blip r:embed="rId15"/>
          <a:stretch>
            <a:fillRect/>
          </a:stretch>
        </p:blipFill>
        <p:spPr>
          <a:xfrm>
            <a:off x="1886219" y="3893975"/>
            <a:ext cx="983227" cy="983227"/>
          </a:xfrm>
          <a:prstGeom prst="rect">
            <a:avLst/>
          </a:prstGeom>
        </p:spPr>
      </p:pic>
      <p:pic>
        <p:nvPicPr>
          <p:cNvPr id="26" name="Slika 25">
            <a:extLst>
              <a:ext uri="{FF2B5EF4-FFF2-40B4-BE49-F238E27FC236}">
                <a16:creationId xmlns:a16="http://schemas.microsoft.com/office/drawing/2014/main" id="{34241F26-60F7-427F-8216-36263F08598D}"/>
              </a:ext>
            </a:extLst>
          </p:cNvPr>
          <p:cNvPicPr>
            <a:picLocks noChangeAspect="1"/>
          </p:cNvPicPr>
          <p:nvPr/>
        </p:nvPicPr>
        <p:blipFill>
          <a:blip r:embed="rId16"/>
          <a:stretch>
            <a:fillRect/>
          </a:stretch>
        </p:blipFill>
        <p:spPr>
          <a:xfrm>
            <a:off x="3156750" y="3724987"/>
            <a:ext cx="1058681" cy="1140118"/>
          </a:xfrm>
          <a:prstGeom prst="rect">
            <a:avLst/>
          </a:prstGeom>
        </p:spPr>
      </p:pic>
      <p:pic>
        <p:nvPicPr>
          <p:cNvPr id="27" name="Slika 26">
            <a:extLst>
              <a:ext uri="{FF2B5EF4-FFF2-40B4-BE49-F238E27FC236}">
                <a16:creationId xmlns:a16="http://schemas.microsoft.com/office/drawing/2014/main" id="{B61CC4D5-C24F-48B0-9BD5-17078BB43DB4}"/>
              </a:ext>
            </a:extLst>
          </p:cNvPr>
          <p:cNvPicPr>
            <a:picLocks noChangeAspect="1"/>
          </p:cNvPicPr>
          <p:nvPr/>
        </p:nvPicPr>
        <p:blipFill>
          <a:blip r:embed="rId17"/>
          <a:stretch>
            <a:fillRect/>
          </a:stretch>
        </p:blipFill>
        <p:spPr>
          <a:xfrm>
            <a:off x="5624397" y="3625876"/>
            <a:ext cx="1811538" cy="1152215"/>
          </a:xfrm>
          <a:prstGeom prst="rect">
            <a:avLst/>
          </a:prstGeom>
        </p:spPr>
      </p:pic>
      <p:pic>
        <p:nvPicPr>
          <p:cNvPr id="29" name="Slika 28">
            <a:extLst>
              <a:ext uri="{FF2B5EF4-FFF2-40B4-BE49-F238E27FC236}">
                <a16:creationId xmlns:a16="http://schemas.microsoft.com/office/drawing/2014/main" id="{12CC5E6E-B750-496C-A463-DE4D23A3C39A}"/>
              </a:ext>
            </a:extLst>
          </p:cNvPr>
          <p:cNvPicPr>
            <a:picLocks noChangeAspect="1"/>
          </p:cNvPicPr>
          <p:nvPr/>
        </p:nvPicPr>
        <p:blipFill>
          <a:blip r:embed="rId18"/>
          <a:stretch>
            <a:fillRect/>
          </a:stretch>
        </p:blipFill>
        <p:spPr>
          <a:xfrm>
            <a:off x="7703052" y="3485995"/>
            <a:ext cx="3574548" cy="1335994"/>
          </a:xfrm>
          <a:prstGeom prst="rect">
            <a:avLst/>
          </a:prstGeom>
        </p:spPr>
      </p:pic>
      <p:pic>
        <p:nvPicPr>
          <p:cNvPr id="30" name="Slika 29">
            <a:extLst>
              <a:ext uri="{FF2B5EF4-FFF2-40B4-BE49-F238E27FC236}">
                <a16:creationId xmlns:a16="http://schemas.microsoft.com/office/drawing/2014/main" id="{E78CEDCB-AE4D-40F8-96AF-EDD2F0203A72}"/>
              </a:ext>
            </a:extLst>
          </p:cNvPr>
          <p:cNvPicPr>
            <a:picLocks noChangeAspect="1"/>
          </p:cNvPicPr>
          <p:nvPr/>
        </p:nvPicPr>
        <p:blipFill rotWithShape="1">
          <a:blip r:embed="rId19"/>
          <a:srcRect t="35399" b="6121"/>
          <a:stretch/>
        </p:blipFill>
        <p:spPr>
          <a:xfrm>
            <a:off x="95957" y="5155063"/>
            <a:ext cx="3181350" cy="1195992"/>
          </a:xfrm>
          <a:prstGeom prst="rect">
            <a:avLst/>
          </a:prstGeom>
        </p:spPr>
      </p:pic>
      <p:pic>
        <p:nvPicPr>
          <p:cNvPr id="32" name="Slika 31">
            <a:extLst>
              <a:ext uri="{FF2B5EF4-FFF2-40B4-BE49-F238E27FC236}">
                <a16:creationId xmlns:a16="http://schemas.microsoft.com/office/drawing/2014/main" id="{72018AFE-9F83-42E2-A35B-3ECB3EB58616}"/>
              </a:ext>
            </a:extLst>
          </p:cNvPr>
          <p:cNvPicPr>
            <a:picLocks noChangeAspect="1"/>
          </p:cNvPicPr>
          <p:nvPr/>
        </p:nvPicPr>
        <p:blipFill>
          <a:blip r:embed="rId20"/>
          <a:stretch>
            <a:fillRect/>
          </a:stretch>
        </p:blipFill>
        <p:spPr>
          <a:xfrm>
            <a:off x="4488547" y="5145169"/>
            <a:ext cx="1082715" cy="1195992"/>
          </a:xfrm>
          <a:prstGeom prst="rect">
            <a:avLst/>
          </a:prstGeom>
        </p:spPr>
      </p:pic>
      <p:pic>
        <p:nvPicPr>
          <p:cNvPr id="33" name="Slika 32">
            <a:extLst>
              <a:ext uri="{FF2B5EF4-FFF2-40B4-BE49-F238E27FC236}">
                <a16:creationId xmlns:a16="http://schemas.microsoft.com/office/drawing/2014/main" id="{D0E3CD86-ADAC-4B12-91D4-2A2B2B2FB78F}"/>
              </a:ext>
            </a:extLst>
          </p:cNvPr>
          <p:cNvPicPr>
            <a:picLocks noChangeAspect="1"/>
          </p:cNvPicPr>
          <p:nvPr/>
        </p:nvPicPr>
        <p:blipFill rotWithShape="1">
          <a:blip r:embed="rId21"/>
          <a:srcRect t="11404" b="9561"/>
          <a:stretch/>
        </p:blipFill>
        <p:spPr>
          <a:xfrm>
            <a:off x="7069225" y="5208844"/>
            <a:ext cx="2485759" cy="1152215"/>
          </a:xfrm>
          <a:prstGeom prst="rect">
            <a:avLst/>
          </a:prstGeom>
        </p:spPr>
      </p:pic>
      <p:sp>
        <p:nvSpPr>
          <p:cNvPr id="34" name="Pravokotnik 33">
            <a:extLst>
              <a:ext uri="{FF2B5EF4-FFF2-40B4-BE49-F238E27FC236}">
                <a16:creationId xmlns:a16="http://schemas.microsoft.com/office/drawing/2014/main" id="{E3A71C56-59ED-4269-BF09-54688FA03799}"/>
              </a:ext>
            </a:extLst>
          </p:cNvPr>
          <p:cNvSpPr/>
          <p:nvPr/>
        </p:nvSpPr>
        <p:spPr>
          <a:xfrm>
            <a:off x="10420350" y="5405118"/>
            <a:ext cx="1675693" cy="1050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a:solidFill>
                  <a:schemeClr val="tx1"/>
                </a:solidFill>
              </a:rPr>
              <a:t>PRISLUHNI PESMI:</a:t>
            </a:r>
          </a:p>
        </p:txBody>
      </p:sp>
      <p:sp>
        <p:nvSpPr>
          <p:cNvPr id="35" name="Okvir 34">
            <a:extLst>
              <a:ext uri="{FF2B5EF4-FFF2-40B4-BE49-F238E27FC236}">
                <a16:creationId xmlns:a16="http://schemas.microsoft.com/office/drawing/2014/main" id="{F98EFE08-AFED-4A70-8AC8-478BCE00DBD2}"/>
              </a:ext>
            </a:extLst>
          </p:cNvPr>
          <p:cNvSpPr/>
          <p:nvPr/>
        </p:nvSpPr>
        <p:spPr>
          <a:xfrm>
            <a:off x="10229850" y="5208845"/>
            <a:ext cx="1962150" cy="1649156"/>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pic>
        <p:nvPicPr>
          <p:cNvPr id="2" name="07 Želve In Kankan">
            <a:hlinkClick r:id="" action="ppaction://media"/>
            <a:extLst>
              <a:ext uri="{FF2B5EF4-FFF2-40B4-BE49-F238E27FC236}">
                <a16:creationId xmlns:a16="http://schemas.microsoft.com/office/drawing/2014/main" id="{44194BC7-5FB1-44EC-8423-EB1CBBCEFEC8}"/>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1074400" y="6231380"/>
            <a:ext cx="406400" cy="406400"/>
          </a:xfrm>
          <a:prstGeom prst="rect">
            <a:avLst/>
          </a:prstGeom>
        </p:spPr>
      </p:pic>
    </p:spTree>
    <p:extLst>
      <p:ext uri="{BB962C8B-B14F-4D97-AF65-F5344CB8AC3E}">
        <p14:creationId xmlns:p14="http://schemas.microsoft.com/office/powerpoint/2010/main" val="14554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12F0113-2BB5-4282-8C20-9FAEBAB1DA83}"/>
              </a:ext>
            </a:extLst>
          </p:cNvPr>
          <p:cNvSpPr txBox="1"/>
          <p:nvPr/>
        </p:nvSpPr>
        <p:spPr>
          <a:xfrm>
            <a:off x="971111" y="209528"/>
            <a:ext cx="10487025" cy="707886"/>
          </a:xfrm>
          <a:prstGeom prst="rect">
            <a:avLst/>
          </a:prstGeom>
          <a:noFill/>
        </p:spPr>
        <p:txBody>
          <a:bodyPr wrap="square">
            <a:spAutoFit/>
          </a:bodyPr>
          <a:lstStyle/>
          <a:p>
            <a:r>
              <a:rPr lang="sl-SI" sz="3200" dirty="0"/>
              <a:t>Naučimo se RITEM. Oglej si videoposnetek:</a:t>
            </a:r>
            <a:r>
              <a:rPr lang="sl-SI" sz="4000" dirty="0"/>
              <a:t> </a:t>
            </a:r>
            <a:endParaRPr lang="sl-SI" sz="3200" dirty="0"/>
          </a:p>
        </p:txBody>
      </p:sp>
      <p:sp>
        <p:nvSpPr>
          <p:cNvPr id="5" name="Okvir 4">
            <a:extLst>
              <a:ext uri="{FF2B5EF4-FFF2-40B4-BE49-F238E27FC236}">
                <a16:creationId xmlns:a16="http://schemas.microsoft.com/office/drawing/2014/main" id="{E3E720B1-540E-43FD-9CE8-E28892EFC0F4}"/>
              </a:ext>
            </a:extLst>
          </p:cNvPr>
          <p:cNvSpPr/>
          <p:nvPr/>
        </p:nvSpPr>
        <p:spPr>
          <a:xfrm>
            <a:off x="2" y="-1"/>
            <a:ext cx="12182474" cy="1073463"/>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sp>
        <p:nvSpPr>
          <p:cNvPr id="7" name="PoljeZBesedilom 6">
            <a:extLst>
              <a:ext uri="{FF2B5EF4-FFF2-40B4-BE49-F238E27FC236}">
                <a16:creationId xmlns:a16="http://schemas.microsoft.com/office/drawing/2014/main" id="{005E9D24-EFCF-4A0A-B56E-98F214FE333A}"/>
              </a:ext>
            </a:extLst>
          </p:cNvPr>
          <p:cNvSpPr txBox="1"/>
          <p:nvPr/>
        </p:nvSpPr>
        <p:spPr>
          <a:xfrm>
            <a:off x="0" y="4949309"/>
            <a:ext cx="12234864" cy="2400657"/>
          </a:xfrm>
          <a:prstGeom prst="rect">
            <a:avLst/>
          </a:prstGeom>
          <a:solidFill>
            <a:schemeClr val="bg1"/>
          </a:solidFill>
        </p:spPr>
        <p:txBody>
          <a:bodyPr wrap="square" rtlCol="0">
            <a:spAutoFit/>
          </a:bodyPr>
          <a:lstStyle/>
          <a:p>
            <a:r>
              <a:rPr lang="sl-SI" sz="2400" dirty="0">
                <a:effectLst/>
                <a:latin typeface="Calibri Light" panose="020F0302020204030204" pitchFamily="34" charset="0"/>
                <a:ea typeface="Calibri" panose="020F0502020204030204" pitchFamily="34" charset="0"/>
                <a:cs typeface="Calibri Light" panose="020F0302020204030204" pitchFamily="34" charset="0"/>
              </a:rPr>
              <a:t>ŽE - LVE SO PO - ČASNE DA - ME, OB – LAČI - JO SE RA - DE V TEŽKE PLAŠČE, KI JIH NARE - DIJO SAME.</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NA RE - VIJI VSAKI MO - DNI, SO PRAV VSI PO – ZOR - NI NA PRI - KUPNE MANE – KENKI – CE</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DE - KLICE V KRILCIH PISA - NIH, NA - BRANIH DVIGA - JO NO - ŽICE, HOP SA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KAN - KAN PLES JE ZA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ZA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 BAVO, ZA VE - SELJE PRA - VO IN ZA - TO GA PLEŠI - MO PRAV VSI. </a:t>
            </a:r>
          </a:p>
          <a:p>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8110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12F0113-2BB5-4282-8C20-9FAEBAB1DA83}"/>
              </a:ext>
            </a:extLst>
          </p:cNvPr>
          <p:cNvSpPr txBox="1"/>
          <p:nvPr/>
        </p:nvSpPr>
        <p:spPr>
          <a:xfrm>
            <a:off x="971111" y="209528"/>
            <a:ext cx="10487025" cy="584775"/>
          </a:xfrm>
          <a:prstGeom prst="rect">
            <a:avLst/>
          </a:prstGeom>
          <a:noFill/>
        </p:spPr>
        <p:txBody>
          <a:bodyPr wrap="square">
            <a:spAutoFit/>
          </a:bodyPr>
          <a:lstStyle/>
          <a:p>
            <a:r>
              <a:rPr lang="sl-SI" sz="3200" dirty="0"/>
              <a:t>Naučimo se RITEM. </a:t>
            </a:r>
          </a:p>
        </p:txBody>
      </p:sp>
      <p:sp>
        <p:nvSpPr>
          <p:cNvPr id="5" name="Okvir 4">
            <a:extLst>
              <a:ext uri="{FF2B5EF4-FFF2-40B4-BE49-F238E27FC236}">
                <a16:creationId xmlns:a16="http://schemas.microsoft.com/office/drawing/2014/main" id="{E3E720B1-540E-43FD-9CE8-E28892EFC0F4}"/>
              </a:ext>
            </a:extLst>
          </p:cNvPr>
          <p:cNvSpPr/>
          <p:nvPr/>
        </p:nvSpPr>
        <p:spPr>
          <a:xfrm>
            <a:off x="2" y="-1"/>
            <a:ext cx="12182474" cy="1073463"/>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sp>
        <p:nvSpPr>
          <p:cNvPr id="7" name="PoljeZBesedilom 6">
            <a:extLst>
              <a:ext uri="{FF2B5EF4-FFF2-40B4-BE49-F238E27FC236}">
                <a16:creationId xmlns:a16="http://schemas.microsoft.com/office/drawing/2014/main" id="{005E9D24-EFCF-4A0A-B56E-98F214FE333A}"/>
              </a:ext>
            </a:extLst>
          </p:cNvPr>
          <p:cNvSpPr txBox="1"/>
          <p:nvPr/>
        </p:nvSpPr>
        <p:spPr>
          <a:xfrm>
            <a:off x="0" y="4949309"/>
            <a:ext cx="12234864" cy="2400657"/>
          </a:xfrm>
          <a:prstGeom prst="rect">
            <a:avLst/>
          </a:prstGeom>
          <a:solidFill>
            <a:schemeClr val="bg1"/>
          </a:solidFill>
        </p:spPr>
        <p:txBody>
          <a:bodyPr wrap="square" rtlCol="0">
            <a:spAutoFit/>
          </a:bodyPr>
          <a:lstStyle/>
          <a:p>
            <a:r>
              <a:rPr lang="sl-SI" sz="2400" dirty="0">
                <a:effectLst/>
                <a:latin typeface="Calibri Light" panose="020F0302020204030204" pitchFamily="34" charset="0"/>
                <a:ea typeface="Calibri" panose="020F0502020204030204" pitchFamily="34" charset="0"/>
                <a:cs typeface="Calibri Light" panose="020F0302020204030204" pitchFamily="34" charset="0"/>
              </a:rPr>
              <a:t>ŽE - LVE SO PO - ČASNE DA - ME, OB – LAČI - JO SE RA - DE V TEŽKE PLAŠČE, KI JIH NARE - DIJO SAME.</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NA RE - VIJI VSAKI MO - DNI, SO PRAV VSI PO – ZOR - NI NA PRI - KUPNE MANE – KENKI – CE</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DE - KLICE V KRILCIH PISA - NIH, NA - BRANIH DVIGA - JO NO - ŽICE, HOP SA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SA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a:t>
            </a:r>
          </a:p>
          <a:p>
            <a:r>
              <a:rPr lang="sl-SI" sz="2400" dirty="0">
                <a:effectLst/>
                <a:latin typeface="Calibri Light" panose="020F0302020204030204" pitchFamily="34" charset="0"/>
                <a:ea typeface="Calibri" panose="020F0502020204030204" pitchFamily="34" charset="0"/>
                <a:cs typeface="Calibri Light" panose="020F0302020204030204" pitchFamily="34" charset="0"/>
              </a:rPr>
              <a:t>KAN - KAN PLES JE ZA </a:t>
            </a:r>
            <a:r>
              <a:rPr lang="sl-SI" sz="2400" dirty="0" err="1">
                <a:effectLst/>
                <a:latin typeface="Calibri Light" panose="020F0302020204030204" pitchFamily="34" charset="0"/>
                <a:ea typeface="Calibri" panose="020F0502020204030204" pitchFamily="34" charset="0"/>
                <a:cs typeface="Calibri Light" panose="020F0302020204030204" pitchFamily="34" charset="0"/>
              </a:rPr>
              <a:t>ZA</a:t>
            </a:r>
            <a:r>
              <a:rPr lang="sl-SI" sz="2400" dirty="0">
                <a:effectLst/>
                <a:latin typeface="Calibri Light" panose="020F0302020204030204" pitchFamily="34" charset="0"/>
                <a:ea typeface="Calibri" panose="020F0502020204030204" pitchFamily="34" charset="0"/>
                <a:cs typeface="Calibri Light" panose="020F0302020204030204" pitchFamily="34" charset="0"/>
              </a:rPr>
              <a:t> - BAVO, ZA VE - SELJE PRA - VO IN ZA - TO GA PLEŠI - MO PRAV VSI. </a:t>
            </a:r>
          </a:p>
          <a:p>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Pravokotnik 3">
            <a:extLst>
              <a:ext uri="{FF2B5EF4-FFF2-40B4-BE49-F238E27FC236}">
                <a16:creationId xmlns:a16="http://schemas.microsoft.com/office/drawing/2014/main" id="{BB572980-4760-45CF-9706-70808E9B747C}"/>
              </a:ext>
            </a:extLst>
          </p:cNvPr>
          <p:cNvSpPr/>
          <p:nvPr/>
        </p:nvSpPr>
        <p:spPr>
          <a:xfrm>
            <a:off x="3524250" y="1126943"/>
            <a:ext cx="4295776" cy="376703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l-SI" sz="2400" dirty="0"/>
              <a:t>POISKUSI IZVAJATI RITEM ŠE OB PESMI:</a:t>
            </a:r>
          </a:p>
          <a:p>
            <a:pPr algn="ctr"/>
            <a:endParaRPr lang="sl-SI" sz="2400" dirty="0"/>
          </a:p>
          <a:p>
            <a:pPr algn="ctr"/>
            <a:endParaRPr lang="sl-SI" sz="2400" dirty="0"/>
          </a:p>
          <a:p>
            <a:pPr algn="ctr"/>
            <a:endParaRPr lang="sl-SI" sz="2400" dirty="0"/>
          </a:p>
          <a:p>
            <a:pPr algn="ctr"/>
            <a:r>
              <a:rPr lang="sl-SI" sz="2400" dirty="0"/>
              <a:t>POZOR! </a:t>
            </a:r>
          </a:p>
          <a:p>
            <a:pPr algn="ctr"/>
            <a:r>
              <a:rPr lang="sl-SI" sz="2400" dirty="0"/>
              <a:t>PRVIČ BODO GIBI ZELO POČASNI, DRUGIČ PA ZELO HITRI.</a:t>
            </a:r>
          </a:p>
          <a:p>
            <a:pPr algn="ctr"/>
            <a:endParaRPr lang="sl-SI" sz="2400" dirty="0"/>
          </a:p>
        </p:txBody>
      </p:sp>
      <p:pic>
        <p:nvPicPr>
          <p:cNvPr id="6" name="07 Želve In Kankan">
            <a:hlinkClick r:id="" action="ppaction://media"/>
            <a:extLst>
              <a:ext uri="{FF2B5EF4-FFF2-40B4-BE49-F238E27FC236}">
                <a16:creationId xmlns:a16="http://schemas.microsoft.com/office/drawing/2014/main" id="{3686E44C-01FD-43FB-A749-3280F580FC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335588" y="2087460"/>
            <a:ext cx="760412" cy="760412"/>
          </a:xfrm>
          <a:prstGeom prst="rect">
            <a:avLst/>
          </a:prstGeom>
        </p:spPr>
      </p:pic>
    </p:spTree>
    <p:extLst>
      <p:ext uri="{BB962C8B-B14F-4D97-AF65-F5344CB8AC3E}">
        <p14:creationId xmlns:p14="http://schemas.microsoft.com/office/powerpoint/2010/main" val="319985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a:extLst>
              <a:ext uri="{FF2B5EF4-FFF2-40B4-BE49-F238E27FC236}">
                <a16:creationId xmlns:a16="http://schemas.microsoft.com/office/drawing/2014/main" id="{8A248394-73BF-46A1-AA5E-CC497FA9DB53}"/>
              </a:ext>
            </a:extLst>
          </p:cNvPr>
          <p:cNvSpPr/>
          <p:nvPr/>
        </p:nvSpPr>
        <p:spPr>
          <a:xfrm>
            <a:off x="123823" y="0"/>
            <a:ext cx="11839576" cy="166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400" dirty="0">
                <a:solidFill>
                  <a:schemeClr val="accent2">
                    <a:lumMod val="75000"/>
                  </a:schemeClr>
                </a:solidFill>
              </a:rPr>
              <a:t>Naučimo se MELODIJO:</a:t>
            </a:r>
          </a:p>
          <a:p>
            <a:r>
              <a:rPr lang="en-US" altLang="sl-SI" sz="1900" dirty="0" err="1">
                <a:solidFill>
                  <a:schemeClr val="tx1"/>
                </a:solidFill>
                <a:latin typeface="+mj-lt"/>
              </a:rPr>
              <a:t>Zakaj</a:t>
            </a:r>
            <a:r>
              <a:rPr lang="en-US" altLang="sl-SI" sz="1900" dirty="0">
                <a:solidFill>
                  <a:schemeClr val="tx1"/>
                </a:solidFill>
                <a:latin typeface="+mj-lt"/>
              </a:rPr>
              <a:t> so </a:t>
            </a:r>
            <a:r>
              <a:rPr lang="en-US" altLang="sl-SI" sz="1900" dirty="0" err="1">
                <a:solidFill>
                  <a:schemeClr val="tx1"/>
                </a:solidFill>
                <a:latin typeface="+mj-lt"/>
              </a:rPr>
              <a:t>nekater</a:t>
            </a:r>
            <a:r>
              <a:rPr lang="sl-SI" altLang="sl-SI" sz="1900" dirty="0">
                <a:solidFill>
                  <a:schemeClr val="tx1"/>
                </a:solidFill>
                <a:latin typeface="+mj-lt"/>
              </a:rPr>
              <a:t>e</a:t>
            </a:r>
            <a:r>
              <a:rPr lang="en-US" altLang="sl-SI" sz="1900" dirty="0">
                <a:solidFill>
                  <a:schemeClr val="tx1"/>
                </a:solidFill>
                <a:latin typeface="+mj-lt"/>
              </a:rPr>
              <a:t> </a:t>
            </a:r>
            <a:r>
              <a:rPr lang="sl-SI" altLang="sl-SI" sz="1900" dirty="0">
                <a:solidFill>
                  <a:schemeClr val="tx1"/>
                </a:solidFill>
                <a:latin typeface="+mj-lt"/>
              </a:rPr>
              <a:t>želve</a:t>
            </a:r>
            <a:r>
              <a:rPr lang="en-US" altLang="sl-SI" sz="1900" dirty="0">
                <a:solidFill>
                  <a:schemeClr val="tx1"/>
                </a:solidFill>
                <a:latin typeface="+mj-lt"/>
              </a:rPr>
              <a:t> </a:t>
            </a:r>
            <a:r>
              <a:rPr lang="en-US" altLang="sl-SI" sz="1900" dirty="0" err="1">
                <a:solidFill>
                  <a:schemeClr val="tx1"/>
                </a:solidFill>
                <a:latin typeface="+mj-lt"/>
              </a:rPr>
              <a:t>manjš</a:t>
            </a:r>
            <a:r>
              <a:rPr lang="sl-SI" altLang="sl-SI" sz="1900" dirty="0">
                <a:solidFill>
                  <a:schemeClr val="tx1"/>
                </a:solidFill>
                <a:latin typeface="+mj-lt"/>
              </a:rPr>
              <a:t>e</a:t>
            </a:r>
            <a:r>
              <a:rPr lang="en-US" altLang="sl-SI" sz="1900" dirty="0">
                <a:solidFill>
                  <a:schemeClr val="tx1"/>
                </a:solidFill>
                <a:latin typeface="+mj-lt"/>
              </a:rPr>
              <a:t>, drug</a:t>
            </a:r>
            <a:r>
              <a:rPr lang="sl-SI" altLang="sl-SI" sz="1900" dirty="0">
                <a:solidFill>
                  <a:schemeClr val="tx1"/>
                </a:solidFill>
                <a:latin typeface="+mj-lt"/>
              </a:rPr>
              <a:t>e</a:t>
            </a:r>
            <a:r>
              <a:rPr lang="en-US" altLang="sl-SI" sz="1900" dirty="0">
                <a:solidFill>
                  <a:schemeClr val="tx1"/>
                </a:solidFill>
                <a:latin typeface="+mj-lt"/>
              </a:rPr>
              <a:t> pa </a:t>
            </a:r>
            <a:r>
              <a:rPr lang="en-US" altLang="sl-SI" sz="1900" dirty="0" err="1">
                <a:solidFill>
                  <a:schemeClr val="tx1"/>
                </a:solidFill>
                <a:latin typeface="+mj-lt"/>
              </a:rPr>
              <a:t>večj</a:t>
            </a:r>
            <a:r>
              <a:rPr lang="sl-SI" altLang="sl-SI" sz="1900" dirty="0">
                <a:solidFill>
                  <a:schemeClr val="tx1"/>
                </a:solidFill>
                <a:latin typeface="+mj-lt"/>
              </a:rPr>
              <a:t>e</a:t>
            </a:r>
            <a:r>
              <a:rPr lang="en-US" altLang="sl-SI" sz="1900" dirty="0">
                <a:solidFill>
                  <a:schemeClr val="tx1"/>
                </a:solidFill>
                <a:latin typeface="+mj-lt"/>
              </a:rPr>
              <a:t>? </a:t>
            </a:r>
            <a:r>
              <a:rPr lang="sl-SI" altLang="sl-SI" sz="1900" dirty="0">
                <a:solidFill>
                  <a:schemeClr val="tx1"/>
                </a:solidFill>
                <a:latin typeface="+mj-lt"/>
              </a:rPr>
              <a:t>	       </a:t>
            </a:r>
            <a:r>
              <a:rPr lang="en-US" altLang="sl-SI" sz="1900" i="1" dirty="0" err="1">
                <a:solidFill>
                  <a:schemeClr val="tx1"/>
                </a:solidFill>
                <a:latin typeface="+mj-lt"/>
              </a:rPr>
              <a:t>Pri</a:t>
            </a:r>
            <a:r>
              <a:rPr lang="en-US" altLang="sl-SI" sz="1900" i="1" dirty="0">
                <a:solidFill>
                  <a:schemeClr val="tx1"/>
                </a:solidFill>
                <a:latin typeface="+mj-lt"/>
              </a:rPr>
              <a:t> </a:t>
            </a:r>
            <a:r>
              <a:rPr lang="en-US" altLang="sl-SI" sz="1900" i="1" dirty="0" err="1">
                <a:solidFill>
                  <a:schemeClr val="tx1"/>
                </a:solidFill>
                <a:latin typeface="+mj-lt"/>
              </a:rPr>
              <a:t>majhnih</a:t>
            </a:r>
            <a:r>
              <a:rPr lang="en-US" altLang="sl-SI" sz="1900" i="1" dirty="0">
                <a:solidFill>
                  <a:schemeClr val="tx1"/>
                </a:solidFill>
                <a:latin typeface="+mj-lt"/>
              </a:rPr>
              <a:t> </a:t>
            </a:r>
            <a:r>
              <a:rPr lang="en-US" altLang="sl-SI" sz="1900" i="1" dirty="0" err="1">
                <a:solidFill>
                  <a:schemeClr val="tx1"/>
                </a:solidFill>
                <a:latin typeface="+mj-lt"/>
              </a:rPr>
              <a:t>zadržimo</a:t>
            </a:r>
            <a:r>
              <a:rPr lang="en-US" altLang="sl-SI" sz="1900" i="1" dirty="0">
                <a:solidFill>
                  <a:schemeClr val="tx1"/>
                </a:solidFill>
                <a:latin typeface="+mj-lt"/>
              </a:rPr>
              <a:t> </a:t>
            </a:r>
            <a:r>
              <a:rPr lang="en-US" altLang="sl-SI" sz="1900" i="1" dirty="0" err="1">
                <a:solidFill>
                  <a:schemeClr val="tx1"/>
                </a:solidFill>
                <a:latin typeface="+mj-lt"/>
              </a:rPr>
              <a:t>glas</a:t>
            </a:r>
            <a:r>
              <a:rPr lang="en-US" altLang="sl-SI" sz="1900" i="1" dirty="0">
                <a:solidFill>
                  <a:schemeClr val="tx1"/>
                </a:solidFill>
                <a:latin typeface="+mj-lt"/>
              </a:rPr>
              <a:t> </a:t>
            </a:r>
            <a:r>
              <a:rPr lang="en-US" altLang="sl-SI" sz="1900" i="1" dirty="0" err="1">
                <a:solidFill>
                  <a:schemeClr val="tx1"/>
                </a:solidFill>
                <a:latin typeface="+mj-lt"/>
              </a:rPr>
              <a:t>krajši</a:t>
            </a:r>
            <a:r>
              <a:rPr lang="en-US" altLang="sl-SI" sz="1900" i="1" dirty="0">
                <a:solidFill>
                  <a:schemeClr val="tx1"/>
                </a:solidFill>
                <a:latin typeface="+mj-lt"/>
              </a:rPr>
              <a:t> </a:t>
            </a:r>
            <a:r>
              <a:rPr lang="en-US" altLang="sl-SI" sz="1900" i="1" dirty="0" err="1">
                <a:solidFill>
                  <a:schemeClr val="tx1"/>
                </a:solidFill>
                <a:latin typeface="+mj-lt"/>
              </a:rPr>
              <a:t>čas</a:t>
            </a:r>
            <a:r>
              <a:rPr lang="en-US" altLang="sl-SI" sz="1900" i="1" dirty="0">
                <a:solidFill>
                  <a:schemeClr val="tx1"/>
                </a:solidFill>
                <a:latin typeface="+mj-lt"/>
              </a:rPr>
              <a:t>, </a:t>
            </a:r>
            <a:r>
              <a:rPr lang="en-US" altLang="sl-SI" sz="1900" i="1" dirty="0" err="1">
                <a:solidFill>
                  <a:schemeClr val="tx1"/>
                </a:solidFill>
                <a:latin typeface="+mj-lt"/>
              </a:rPr>
              <a:t>pri</a:t>
            </a:r>
            <a:r>
              <a:rPr lang="en-US" altLang="sl-SI" sz="1900" i="1" dirty="0">
                <a:solidFill>
                  <a:schemeClr val="tx1"/>
                </a:solidFill>
                <a:latin typeface="+mj-lt"/>
              </a:rPr>
              <a:t> </a:t>
            </a:r>
            <a:r>
              <a:rPr lang="en-US" altLang="sl-SI" sz="1900" i="1" dirty="0" err="1">
                <a:solidFill>
                  <a:schemeClr val="tx1"/>
                </a:solidFill>
                <a:latin typeface="+mj-lt"/>
              </a:rPr>
              <a:t>večjih</a:t>
            </a:r>
            <a:r>
              <a:rPr lang="sl-SI" altLang="sl-SI" sz="1900" i="1" dirty="0">
                <a:solidFill>
                  <a:schemeClr val="tx1"/>
                </a:solidFill>
                <a:latin typeface="+mj-lt"/>
              </a:rPr>
              <a:t> </a:t>
            </a:r>
            <a:r>
              <a:rPr lang="en-US" altLang="sl-SI" sz="1900" i="1" dirty="0">
                <a:solidFill>
                  <a:schemeClr val="tx1"/>
                </a:solidFill>
                <a:latin typeface="+mj-lt"/>
              </a:rPr>
              <a:t>pa </a:t>
            </a:r>
            <a:r>
              <a:rPr lang="en-US" altLang="sl-SI" sz="1900" i="1" dirty="0" err="1">
                <a:solidFill>
                  <a:schemeClr val="tx1"/>
                </a:solidFill>
                <a:latin typeface="+mj-lt"/>
              </a:rPr>
              <a:t>daljši</a:t>
            </a:r>
            <a:r>
              <a:rPr lang="en-US" altLang="sl-SI" sz="1900" i="1" dirty="0">
                <a:solidFill>
                  <a:schemeClr val="tx1"/>
                </a:solidFill>
                <a:latin typeface="+mj-lt"/>
              </a:rPr>
              <a:t> </a:t>
            </a:r>
            <a:r>
              <a:rPr lang="en-US" altLang="sl-SI" sz="1900" i="1" dirty="0" err="1">
                <a:solidFill>
                  <a:schemeClr val="tx1"/>
                </a:solidFill>
                <a:latin typeface="+mj-lt"/>
              </a:rPr>
              <a:t>čas</a:t>
            </a:r>
            <a:r>
              <a:rPr lang="en-US" altLang="sl-SI" sz="1900" i="1" dirty="0">
                <a:solidFill>
                  <a:schemeClr val="tx1"/>
                </a:solidFill>
                <a:latin typeface="+mj-lt"/>
              </a:rPr>
              <a:t>. </a:t>
            </a:r>
            <a:endParaRPr lang="sl-SI" altLang="sl-SI" sz="1900" i="1" dirty="0">
              <a:solidFill>
                <a:schemeClr val="tx1"/>
              </a:solidFill>
              <a:latin typeface="+mj-lt"/>
            </a:endParaRPr>
          </a:p>
          <a:p>
            <a:r>
              <a:rPr lang="en-US" altLang="sl-SI" sz="1900" dirty="0" err="1">
                <a:solidFill>
                  <a:schemeClr val="tx1"/>
                </a:solidFill>
                <a:latin typeface="+mj-lt"/>
              </a:rPr>
              <a:t>Zakaj</a:t>
            </a:r>
            <a:r>
              <a:rPr lang="en-US" altLang="sl-SI" sz="1900" dirty="0">
                <a:solidFill>
                  <a:schemeClr val="tx1"/>
                </a:solidFill>
                <a:latin typeface="+mj-lt"/>
              </a:rPr>
              <a:t> so </a:t>
            </a:r>
            <a:r>
              <a:rPr lang="en-US" altLang="sl-SI" sz="1900" dirty="0" err="1">
                <a:solidFill>
                  <a:schemeClr val="tx1"/>
                </a:solidFill>
                <a:latin typeface="+mj-lt"/>
              </a:rPr>
              <a:t>nekater</a:t>
            </a:r>
            <a:r>
              <a:rPr lang="sl-SI" altLang="sl-SI" sz="1900" dirty="0">
                <a:solidFill>
                  <a:schemeClr val="tx1"/>
                </a:solidFill>
                <a:latin typeface="+mj-lt"/>
              </a:rPr>
              <a:t>e</a:t>
            </a:r>
            <a:r>
              <a:rPr lang="en-US" altLang="sl-SI" sz="1900" dirty="0">
                <a:solidFill>
                  <a:schemeClr val="tx1"/>
                </a:solidFill>
                <a:latin typeface="+mj-lt"/>
              </a:rPr>
              <a:t> </a:t>
            </a:r>
            <a:r>
              <a:rPr lang="sl-SI" altLang="sl-SI" sz="1900" dirty="0">
                <a:solidFill>
                  <a:schemeClr val="tx1"/>
                </a:solidFill>
                <a:latin typeface="+mj-lt"/>
              </a:rPr>
              <a:t>želve</a:t>
            </a:r>
            <a:r>
              <a:rPr lang="en-US" altLang="sl-SI" sz="1900" dirty="0">
                <a:solidFill>
                  <a:schemeClr val="tx1"/>
                </a:solidFill>
                <a:latin typeface="+mj-lt"/>
              </a:rPr>
              <a:t> </a:t>
            </a:r>
            <a:r>
              <a:rPr lang="sl-SI" altLang="sl-SI" sz="1900" dirty="0">
                <a:solidFill>
                  <a:schemeClr val="tx1"/>
                </a:solidFill>
                <a:latin typeface="+mj-lt"/>
              </a:rPr>
              <a:t>postavljene </a:t>
            </a:r>
            <a:r>
              <a:rPr lang="en-US" altLang="sl-SI" sz="1900" dirty="0" err="1">
                <a:solidFill>
                  <a:schemeClr val="tx1"/>
                </a:solidFill>
                <a:latin typeface="+mj-lt"/>
              </a:rPr>
              <a:t>višje</a:t>
            </a:r>
            <a:r>
              <a:rPr lang="en-US" altLang="sl-SI" sz="1900" dirty="0">
                <a:solidFill>
                  <a:schemeClr val="tx1"/>
                </a:solidFill>
                <a:latin typeface="+mj-lt"/>
              </a:rPr>
              <a:t> </a:t>
            </a:r>
            <a:r>
              <a:rPr lang="en-US" altLang="sl-SI" sz="1900" dirty="0" err="1">
                <a:solidFill>
                  <a:schemeClr val="tx1"/>
                </a:solidFill>
                <a:latin typeface="+mj-lt"/>
              </a:rPr>
              <a:t>kot</a:t>
            </a:r>
            <a:r>
              <a:rPr lang="en-US" altLang="sl-SI" sz="1900" dirty="0">
                <a:solidFill>
                  <a:schemeClr val="tx1"/>
                </a:solidFill>
                <a:latin typeface="+mj-lt"/>
              </a:rPr>
              <a:t> drug</a:t>
            </a:r>
            <a:r>
              <a:rPr lang="sl-SI" altLang="sl-SI" sz="1900" dirty="0">
                <a:solidFill>
                  <a:schemeClr val="tx1"/>
                </a:solidFill>
                <a:latin typeface="+mj-lt"/>
              </a:rPr>
              <a:t>e</a:t>
            </a:r>
            <a:r>
              <a:rPr lang="en-US" altLang="sl-SI" sz="1900" dirty="0">
                <a:solidFill>
                  <a:schemeClr val="tx1"/>
                </a:solidFill>
                <a:latin typeface="+mj-lt"/>
              </a:rPr>
              <a:t>?</a:t>
            </a:r>
            <a:r>
              <a:rPr lang="sl-SI" altLang="sl-SI" sz="1900" dirty="0">
                <a:solidFill>
                  <a:schemeClr val="tx1"/>
                </a:solidFill>
                <a:latin typeface="+mj-lt"/>
              </a:rPr>
              <a:t>	                 </a:t>
            </a:r>
            <a:r>
              <a:rPr lang="en-US" altLang="sl-SI" sz="1900" i="1" dirty="0" err="1">
                <a:solidFill>
                  <a:schemeClr val="tx1"/>
                </a:solidFill>
                <a:latin typeface="+mj-lt"/>
              </a:rPr>
              <a:t>Pri</a:t>
            </a:r>
            <a:r>
              <a:rPr lang="en-US" altLang="sl-SI" sz="1900" i="1" dirty="0">
                <a:solidFill>
                  <a:schemeClr val="tx1"/>
                </a:solidFill>
                <a:latin typeface="+mj-lt"/>
              </a:rPr>
              <a:t> </a:t>
            </a:r>
            <a:r>
              <a:rPr lang="en-US" altLang="sl-SI" sz="1900" i="1" dirty="0" err="1">
                <a:solidFill>
                  <a:schemeClr val="tx1"/>
                </a:solidFill>
                <a:latin typeface="+mj-lt"/>
              </a:rPr>
              <a:t>višjih</a:t>
            </a:r>
            <a:r>
              <a:rPr lang="en-US" altLang="sl-SI" sz="1900" i="1" dirty="0">
                <a:solidFill>
                  <a:schemeClr val="tx1"/>
                </a:solidFill>
                <a:latin typeface="+mj-lt"/>
              </a:rPr>
              <a:t> </a:t>
            </a:r>
            <a:r>
              <a:rPr lang="en-US" altLang="sl-SI" sz="1900" i="1" dirty="0" err="1">
                <a:solidFill>
                  <a:schemeClr val="tx1"/>
                </a:solidFill>
                <a:latin typeface="+mj-lt"/>
              </a:rPr>
              <a:t>pojemo</a:t>
            </a:r>
            <a:r>
              <a:rPr lang="en-US" altLang="sl-SI" sz="1900" i="1" dirty="0">
                <a:solidFill>
                  <a:schemeClr val="tx1"/>
                </a:solidFill>
                <a:latin typeface="+mj-lt"/>
              </a:rPr>
              <a:t> z </a:t>
            </a:r>
            <a:r>
              <a:rPr lang="en-US" altLang="sl-SI" sz="1900" i="1" dirty="0" err="1">
                <a:solidFill>
                  <a:schemeClr val="tx1"/>
                </a:solidFill>
                <a:latin typeface="+mj-lt"/>
              </a:rPr>
              <a:t>glasom</a:t>
            </a:r>
            <a:r>
              <a:rPr lang="en-US" altLang="sl-SI" sz="1900" i="1" dirty="0">
                <a:solidFill>
                  <a:schemeClr val="tx1"/>
                </a:solidFill>
                <a:latin typeface="+mj-lt"/>
              </a:rPr>
              <a:t> </a:t>
            </a:r>
            <a:r>
              <a:rPr lang="en-US" altLang="sl-SI" sz="1900" i="1" dirty="0" err="1">
                <a:solidFill>
                  <a:schemeClr val="tx1"/>
                </a:solidFill>
                <a:latin typeface="+mj-lt"/>
              </a:rPr>
              <a:t>višje</a:t>
            </a:r>
            <a:r>
              <a:rPr lang="en-US" altLang="sl-SI" sz="1900" i="1" dirty="0">
                <a:solidFill>
                  <a:schemeClr val="tx1"/>
                </a:solidFill>
                <a:latin typeface="+mj-lt"/>
              </a:rPr>
              <a:t>, </a:t>
            </a:r>
            <a:r>
              <a:rPr lang="en-US" altLang="sl-SI" sz="1900" i="1" dirty="0" err="1">
                <a:solidFill>
                  <a:schemeClr val="tx1"/>
                </a:solidFill>
                <a:latin typeface="+mj-lt"/>
              </a:rPr>
              <a:t>pri</a:t>
            </a:r>
            <a:r>
              <a:rPr lang="en-US" altLang="sl-SI" sz="1900" i="1" dirty="0">
                <a:solidFill>
                  <a:schemeClr val="tx1"/>
                </a:solidFill>
                <a:latin typeface="+mj-lt"/>
              </a:rPr>
              <a:t> </a:t>
            </a:r>
            <a:r>
              <a:rPr lang="en-US" altLang="sl-SI" sz="1900" i="1" dirty="0" err="1">
                <a:solidFill>
                  <a:schemeClr val="tx1"/>
                </a:solidFill>
                <a:latin typeface="+mj-lt"/>
              </a:rPr>
              <a:t>nižjih</a:t>
            </a:r>
            <a:r>
              <a:rPr lang="en-US" altLang="sl-SI" sz="1900" i="1" dirty="0">
                <a:solidFill>
                  <a:schemeClr val="tx1"/>
                </a:solidFill>
                <a:latin typeface="+mj-lt"/>
              </a:rPr>
              <a:t> pa </a:t>
            </a:r>
            <a:r>
              <a:rPr lang="en-US" altLang="sl-SI" sz="1900" i="1" dirty="0" err="1">
                <a:solidFill>
                  <a:schemeClr val="tx1"/>
                </a:solidFill>
                <a:latin typeface="+mj-lt"/>
              </a:rPr>
              <a:t>nižje</a:t>
            </a:r>
            <a:r>
              <a:rPr lang="en-US" altLang="sl-SI" sz="2000" i="1" dirty="0">
                <a:solidFill>
                  <a:schemeClr val="tx1"/>
                </a:solidFill>
                <a:latin typeface="+mj-lt"/>
              </a:rPr>
              <a:t>.</a:t>
            </a:r>
            <a:endParaRPr lang="sl-SI" sz="2000" dirty="0">
              <a:solidFill>
                <a:schemeClr val="tx1"/>
              </a:solidFill>
            </a:endParaRPr>
          </a:p>
        </p:txBody>
      </p:sp>
      <p:pic>
        <p:nvPicPr>
          <p:cNvPr id="5" name="Slika 4">
            <a:extLst>
              <a:ext uri="{FF2B5EF4-FFF2-40B4-BE49-F238E27FC236}">
                <a16:creationId xmlns:a16="http://schemas.microsoft.com/office/drawing/2014/main" id="{2368D433-C6DA-4C32-8E29-52CE48FCA7D4}"/>
              </a:ext>
            </a:extLst>
          </p:cNvPr>
          <p:cNvPicPr>
            <a:picLocks noChangeAspect="1"/>
          </p:cNvPicPr>
          <p:nvPr/>
        </p:nvPicPr>
        <p:blipFill rotWithShape="1">
          <a:blip r:embed="rId4"/>
          <a:srcRect t="2340" b="4038"/>
          <a:stretch/>
        </p:blipFill>
        <p:spPr>
          <a:xfrm>
            <a:off x="9525" y="1714500"/>
            <a:ext cx="12192000" cy="2552699"/>
          </a:xfrm>
          <a:prstGeom prst="rect">
            <a:avLst/>
          </a:prstGeom>
        </p:spPr>
      </p:pic>
      <p:pic>
        <p:nvPicPr>
          <p:cNvPr id="7" name="Slika 6">
            <a:extLst>
              <a:ext uri="{FF2B5EF4-FFF2-40B4-BE49-F238E27FC236}">
                <a16:creationId xmlns:a16="http://schemas.microsoft.com/office/drawing/2014/main" id="{3B152FFD-A907-4633-8125-735AA3CA1985}"/>
              </a:ext>
            </a:extLst>
          </p:cNvPr>
          <p:cNvPicPr>
            <a:picLocks noChangeAspect="1"/>
          </p:cNvPicPr>
          <p:nvPr/>
        </p:nvPicPr>
        <p:blipFill rotWithShape="1">
          <a:blip r:embed="rId5"/>
          <a:srcRect t="14240" b="4385"/>
          <a:stretch/>
        </p:blipFill>
        <p:spPr>
          <a:xfrm>
            <a:off x="0" y="4257674"/>
            <a:ext cx="12192000" cy="2600326"/>
          </a:xfrm>
          <a:prstGeom prst="rect">
            <a:avLst/>
          </a:prstGeom>
        </p:spPr>
      </p:pic>
      <p:sp>
        <p:nvSpPr>
          <p:cNvPr id="2" name="Okvir 1">
            <a:extLst>
              <a:ext uri="{FF2B5EF4-FFF2-40B4-BE49-F238E27FC236}">
                <a16:creationId xmlns:a16="http://schemas.microsoft.com/office/drawing/2014/main" id="{120BD44A-2B4D-4BA6-BD24-5EC2172B6570}"/>
              </a:ext>
            </a:extLst>
          </p:cNvPr>
          <p:cNvSpPr/>
          <p:nvPr/>
        </p:nvSpPr>
        <p:spPr>
          <a:xfrm>
            <a:off x="2" y="-2"/>
            <a:ext cx="12182474" cy="1790701"/>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pic>
        <p:nvPicPr>
          <p:cNvPr id="15" name="Grafika 14" descr="Arrow Right">
            <a:extLst>
              <a:ext uri="{FF2B5EF4-FFF2-40B4-BE49-F238E27FC236}">
                <a16:creationId xmlns:a16="http://schemas.microsoft.com/office/drawing/2014/main" id="{77CB41FC-4EE6-49AA-8255-55AA50E594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72075" y="504825"/>
            <a:ext cx="752476" cy="752474"/>
          </a:xfrm>
          <a:prstGeom prst="rect">
            <a:avLst/>
          </a:prstGeom>
        </p:spPr>
      </p:pic>
      <p:sp>
        <p:nvSpPr>
          <p:cNvPr id="20" name="Okvir 19">
            <a:extLst>
              <a:ext uri="{FF2B5EF4-FFF2-40B4-BE49-F238E27FC236}">
                <a16:creationId xmlns:a16="http://schemas.microsoft.com/office/drawing/2014/main" id="{7065BE14-162F-4D15-A4ED-6C972883E960}"/>
              </a:ext>
            </a:extLst>
          </p:cNvPr>
          <p:cNvSpPr/>
          <p:nvPr/>
        </p:nvSpPr>
        <p:spPr>
          <a:xfrm>
            <a:off x="1" y="1837658"/>
            <a:ext cx="1257301" cy="1038892"/>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sp>
        <p:nvSpPr>
          <p:cNvPr id="23" name="PoljeZBesedilom 22">
            <a:extLst>
              <a:ext uri="{FF2B5EF4-FFF2-40B4-BE49-F238E27FC236}">
                <a16:creationId xmlns:a16="http://schemas.microsoft.com/office/drawing/2014/main" id="{BA5B6776-87E6-4B21-8C79-916FC6D4372D}"/>
              </a:ext>
            </a:extLst>
          </p:cNvPr>
          <p:cNvSpPr txBox="1"/>
          <p:nvPr/>
        </p:nvSpPr>
        <p:spPr>
          <a:xfrm>
            <a:off x="9525" y="1914513"/>
            <a:ext cx="1257301" cy="523220"/>
          </a:xfrm>
          <a:prstGeom prst="rect">
            <a:avLst/>
          </a:prstGeom>
          <a:noFill/>
        </p:spPr>
        <p:txBody>
          <a:bodyPr wrap="square" rtlCol="0">
            <a:spAutoFit/>
          </a:bodyPr>
          <a:lstStyle/>
          <a:p>
            <a:pPr algn="ctr"/>
            <a:r>
              <a:rPr lang="sl-SI" sz="1400" dirty="0"/>
              <a:t>PRISLUHNI IN ZAPOJ:</a:t>
            </a:r>
          </a:p>
        </p:txBody>
      </p:sp>
      <p:pic>
        <p:nvPicPr>
          <p:cNvPr id="27" name="Grafika 26" descr="Arrow Right">
            <a:extLst>
              <a:ext uri="{FF2B5EF4-FFF2-40B4-BE49-F238E27FC236}">
                <a16:creationId xmlns:a16="http://schemas.microsoft.com/office/drawing/2014/main" id="{56A07643-8BAC-4ED7-A41E-01485AAEBD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7840" y="830723"/>
            <a:ext cx="752476" cy="752474"/>
          </a:xfrm>
          <a:prstGeom prst="rect">
            <a:avLst/>
          </a:prstGeom>
        </p:spPr>
      </p:pic>
      <p:pic>
        <p:nvPicPr>
          <p:cNvPr id="3" name="07 Želve In Kankan">
            <a:hlinkClick r:id="" action="ppaction://media"/>
            <a:extLst>
              <a:ext uri="{FF2B5EF4-FFF2-40B4-BE49-F238E27FC236}">
                <a16:creationId xmlns:a16="http://schemas.microsoft.com/office/drawing/2014/main" id="{5CEC0D49-4589-486B-9E49-2FF94A549E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4025" y="2311388"/>
            <a:ext cx="406400" cy="406400"/>
          </a:xfrm>
          <a:prstGeom prst="rect">
            <a:avLst/>
          </a:prstGeom>
        </p:spPr>
      </p:pic>
    </p:spTree>
    <p:extLst>
      <p:ext uri="{BB962C8B-B14F-4D97-AF65-F5344CB8AC3E}">
        <p14:creationId xmlns:p14="http://schemas.microsoft.com/office/powerpoint/2010/main" val="13571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69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3075C52E-5202-4555-B4A9-838EE111AC27}"/>
              </a:ext>
            </a:extLst>
          </p:cNvPr>
          <p:cNvPicPr>
            <a:picLocks noGrp="1" noChangeAspect="1"/>
          </p:cNvPicPr>
          <p:nvPr>
            <p:ph idx="1"/>
          </p:nvPr>
        </p:nvPicPr>
        <p:blipFill>
          <a:blip r:embed="rId4"/>
          <a:stretch>
            <a:fillRect/>
          </a:stretch>
        </p:blipFill>
        <p:spPr>
          <a:xfrm>
            <a:off x="0" y="1297559"/>
            <a:ext cx="4905375" cy="2400300"/>
          </a:xfrm>
        </p:spPr>
      </p:pic>
      <p:pic>
        <p:nvPicPr>
          <p:cNvPr id="7" name="Slika 6">
            <a:extLst>
              <a:ext uri="{FF2B5EF4-FFF2-40B4-BE49-F238E27FC236}">
                <a16:creationId xmlns:a16="http://schemas.microsoft.com/office/drawing/2014/main" id="{96DD749F-C998-4470-9D8D-42D10973A151}"/>
              </a:ext>
            </a:extLst>
          </p:cNvPr>
          <p:cNvPicPr>
            <a:picLocks noChangeAspect="1"/>
          </p:cNvPicPr>
          <p:nvPr/>
        </p:nvPicPr>
        <p:blipFill rotWithShape="1">
          <a:blip r:embed="rId5"/>
          <a:srcRect t="7459"/>
          <a:stretch/>
        </p:blipFill>
        <p:spPr>
          <a:xfrm>
            <a:off x="5812122" y="1379825"/>
            <a:ext cx="6162675" cy="2688430"/>
          </a:xfrm>
          <a:prstGeom prst="rect">
            <a:avLst/>
          </a:prstGeom>
        </p:spPr>
      </p:pic>
      <p:pic>
        <p:nvPicPr>
          <p:cNvPr id="2050" name="Slika 55">
            <a:extLst>
              <a:ext uri="{FF2B5EF4-FFF2-40B4-BE49-F238E27FC236}">
                <a16:creationId xmlns:a16="http://schemas.microsoft.com/office/drawing/2014/main" id="{98F62278-6716-4B15-9E69-73F29D7A19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42484"/>
            <a:ext cx="3442110" cy="24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jeZBesedilom 7">
            <a:extLst>
              <a:ext uri="{FF2B5EF4-FFF2-40B4-BE49-F238E27FC236}">
                <a16:creationId xmlns:a16="http://schemas.microsoft.com/office/drawing/2014/main" id="{DC6E09BF-86C2-4D23-9E15-D3B12212CFF9}"/>
              </a:ext>
            </a:extLst>
          </p:cNvPr>
          <p:cNvSpPr txBox="1"/>
          <p:nvPr/>
        </p:nvSpPr>
        <p:spPr>
          <a:xfrm>
            <a:off x="133350" y="82193"/>
            <a:ext cx="119253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l-SI" sz="2800" dirty="0"/>
              <a:t>Prisluhnil si pesmi, ki ima na začetku zelo počasen, potem pa zelo hiter ritem. Razmisli, kako se spodnje živali premikajo. Katerim bi glede na njihovo premikanje pripisal HITER in katerim POČASEN RITEM?</a:t>
            </a:r>
          </a:p>
        </p:txBody>
      </p:sp>
      <p:pic>
        <p:nvPicPr>
          <p:cNvPr id="12" name="Slika 11">
            <a:extLst>
              <a:ext uri="{FF2B5EF4-FFF2-40B4-BE49-F238E27FC236}">
                <a16:creationId xmlns:a16="http://schemas.microsoft.com/office/drawing/2014/main" id="{FB9D6E5E-4745-4D72-B894-A8680461B3D4}"/>
              </a:ext>
            </a:extLst>
          </p:cNvPr>
          <p:cNvPicPr>
            <a:picLocks noChangeAspect="1"/>
          </p:cNvPicPr>
          <p:nvPr/>
        </p:nvPicPr>
        <p:blipFill>
          <a:blip r:embed="rId7"/>
          <a:stretch>
            <a:fillRect/>
          </a:stretch>
        </p:blipFill>
        <p:spPr>
          <a:xfrm>
            <a:off x="3970667" y="4438650"/>
            <a:ext cx="2352675" cy="2419350"/>
          </a:xfrm>
          <a:prstGeom prst="rect">
            <a:avLst/>
          </a:prstGeom>
        </p:spPr>
      </p:pic>
      <p:pic>
        <p:nvPicPr>
          <p:cNvPr id="2052" name="Picture 4" descr="How Our World Would Look If You Were A Bird Famous landmarks like the Arc  Du in 2020 | Cute birds, Birds flying, Bird photography">
            <a:extLst>
              <a:ext uri="{FF2B5EF4-FFF2-40B4-BE49-F238E27FC236}">
                <a16:creationId xmlns:a16="http://schemas.microsoft.com/office/drawing/2014/main" id="{ED930BA6-8957-465F-9828-59598A81716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705" b="24068"/>
          <a:stretch/>
        </p:blipFill>
        <p:spPr bwMode="auto">
          <a:xfrm>
            <a:off x="9677306" y="4473009"/>
            <a:ext cx="2514694" cy="2384991"/>
          </a:xfrm>
          <a:prstGeom prst="rect">
            <a:avLst/>
          </a:prstGeom>
          <a:noFill/>
          <a:extLst>
            <a:ext uri="{909E8E84-426E-40DD-AFC4-6F175D3DCCD1}">
              <a14:hiddenFill xmlns:a14="http://schemas.microsoft.com/office/drawing/2010/main">
                <a:solidFill>
                  <a:srgbClr val="FFFFFF"/>
                </a:solidFill>
              </a14:hiddenFill>
            </a:ext>
          </a:extLst>
        </p:spPr>
      </p:pic>
      <p:pic>
        <p:nvPicPr>
          <p:cNvPr id="14" name="Slika 13">
            <a:extLst>
              <a:ext uri="{FF2B5EF4-FFF2-40B4-BE49-F238E27FC236}">
                <a16:creationId xmlns:a16="http://schemas.microsoft.com/office/drawing/2014/main" id="{A456F918-CAB3-49FB-9768-79CD9312038B}"/>
              </a:ext>
            </a:extLst>
          </p:cNvPr>
          <p:cNvPicPr>
            <a:picLocks noChangeAspect="1"/>
          </p:cNvPicPr>
          <p:nvPr/>
        </p:nvPicPr>
        <p:blipFill>
          <a:blip r:embed="rId9"/>
          <a:stretch>
            <a:fillRect/>
          </a:stretch>
        </p:blipFill>
        <p:spPr>
          <a:xfrm>
            <a:off x="6634055" y="4438650"/>
            <a:ext cx="2514694" cy="2419350"/>
          </a:xfrm>
          <a:prstGeom prst="rect">
            <a:avLst/>
          </a:prstGeom>
        </p:spPr>
      </p:pic>
      <p:sp>
        <p:nvSpPr>
          <p:cNvPr id="3" name="Okvir 2">
            <a:extLst>
              <a:ext uri="{FF2B5EF4-FFF2-40B4-BE49-F238E27FC236}">
                <a16:creationId xmlns:a16="http://schemas.microsoft.com/office/drawing/2014/main" id="{A5E9FDC7-06C9-4A74-A2F3-10F613FD395C}"/>
              </a:ext>
            </a:extLst>
          </p:cNvPr>
          <p:cNvSpPr/>
          <p:nvPr/>
        </p:nvSpPr>
        <p:spPr>
          <a:xfrm>
            <a:off x="0" y="2724040"/>
            <a:ext cx="1962150" cy="1649156"/>
          </a:xfrm>
          <a:prstGeom prst="fram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sl-SI">
              <a:solidFill>
                <a:schemeClr val="tx1"/>
              </a:solidFill>
            </a:endParaRPr>
          </a:p>
        </p:txBody>
      </p:sp>
      <p:sp>
        <p:nvSpPr>
          <p:cNvPr id="4" name="Pravokotnik 3">
            <a:extLst>
              <a:ext uri="{FF2B5EF4-FFF2-40B4-BE49-F238E27FC236}">
                <a16:creationId xmlns:a16="http://schemas.microsoft.com/office/drawing/2014/main" id="{D4DCEB0B-A91F-4DFA-8AFC-549A6242ED4E}"/>
              </a:ext>
            </a:extLst>
          </p:cNvPr>
          <p:cNvSpPr/>
          <p:nvPr/>
        </p:nvSpPr>
        <p:spPr>
          <a:xfrm>
            <a:off x="143228" y="2923544"/>
            <a:ext cx="1675693" cy="12865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dirty="0">
                <a:solidFill>
                  <a:schemeClr val="tx1"/>
                </a:solidFill>
              </a:rPr>
              <a:t>PRISLUHNEŠ LAHKO ŠE PESMI, KI PONAZARJA GIBANJE ŽELVE:</a:t>
            </a:r>
          </a:p>
          <a:p>
            <a:pPr algn="ctr"/>
            <a:endParaRPr lang="sl-SI" sz="1600" dirty="0">
              <a:solidFill>
                <a:schemeClr val="tx1"/>
              </a:solidFill>
            </a:endParaRPr>
          </a:p>
        </p:txBody>
      </p:sp>
      <p:pic>
        <p:nvPicPr>
          <p:cNvPr id="6" name="08 Želva Iz Živalskega Karnevala">
            <a:hlinkClick r:id="" action="ppaction://media"/>
            <a:extLst>
              <a:ext uri="{FF2B5EF4-FFF2-40B4-BE49-F238E27FC236}">
                <a16:creationId xmlns:a16="http://schemas.microsoft.com/office/drawing/2014/main" id="{9BC4BB19-F8E8-4024-A50B-28F4797BC9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77874" y="3872938"/>
            <a:ext cx="406400" cy="406400"/>
          </a:xfrm>
          <a:prstGeom prst="rect">
            <a:avLst/>
          </a:prstGeom>
        </p:spPr>
      </p:pic>
    </p:spTree>
    <p:extLst>
      <p:ext uri="{BB962C8B-B14F-4D97-AF65-F5344CB8AC3E}">
        <p14:creationId xmlns:p14="http://schemas.microsoft.com/office/powerpoint/2010/main" val="371134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3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a:extLst>
              <a:ext uri="{FF2B5EF4-FFF2-40B4-BE49-F238E27FC236}">
                <a16:creationId xmlns:a16="http://schemas.microsoft.com/office/drawing/2014/main" id="{762CC903-3A48-4889-A295-26A3F6CBB93D}"/>
              </a:ext>
            </a:extLst>
          </p:cNvPr>
          <p:cNvPicPr>
            <a:picLocks noGrp="1" noChangeAspect="1"/>
          </p:cNvPicPr>
          <p:nvPr>
            <p:ph idx="1"/>
          </p:nvPr>
        </p:nvPicPr>
        <p:blipFill rotWithShape="1">
          <a:blip r:embed="rId2"/>
          <a:srcRect t="20786"/>
          <a:stretch/>
        </p:blipFill>
        <p:spPr>
          <a:xfrm>
            <a:off x="133350" y="3123986"/>
            <a:ext cx="11925300" cy="3734014"/>
          </a:xfrm>
        </p:spPr>
      </p:pic>
      <p:sp>
        <p:nvSpPr>
          <p:cNvPr id="7" name="PoljeZBesedilom 6">
            <a:extLst>
              <a:ext uri="{FF2B5EF4-FFF2-40B4-BE49-F238E27FC236}">
                <a16:creationId xmlns:a16="http://schemas.microsoft.com/office/drawing/2014/main" id="{89A1518C-9564-48D9-8D14-8953F6F48571}"/>
              </a:ext>
            </a:extLst>
          </p:cNvPr>
          <p:cNvSpPr txBox="1"/>
          <p:nvPr/>
        </p:nvSpPr>
        <p:spPr>
          <a:xfrm>
            <a:off x="133350" y="82193"/>
            <a:ext cx="1192530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sl-SI" sz="2800" dirty="0"/>
              <a:t>Oglej si spodnje risbe in razmisli, katere izmed risb ponazarjajo hitro gibanje tonov. </a:t>
            </a:r>
          </a:p>
          <a:p>
            <a:pPr algn="ctr"/>
            <a:r>
              <a:rPr lang="sl-SI" sz="2800" dirty="0"/>
              <a:t>Sedaj pa poskusi gibanje, ritem prenesti s svinčnikom v zvezek. V zvezek za GUM napiši naslov HITRO IN POČASNO GIBANJE TONOV ter nariši po dva primera za hitro in počasno gibanje tonov.</a:t>
            </a:r>
          </a:p>
        </p:txBody>
      </p:sp>
    </p:spTree>
    <p:extLst>
      <p:ext uri="{BB962C8B-B14F-4D97-AF65-F5344CB8AC3E}">
        <p14:creationId xmlns:p14="http://schemas.microsoft.com/office/powerpoint/2010/main" val="120360146"/>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docProps/app.xml><?xml version="1.0" encoding="utf-8"?>
<Properties xmlns="http://schemas.openxmlformats.org/officeDocument/2006/extended-properties" xmlns:vt="http://schemas.openxmlformats.org/officeDocument/2006/docPropsVTypes">
  <TotalTime>11</TotalTime>
  <Words>497</Words>
  <Application>Microsoft Office PowerPoint</Application>
  <PresentationFormat>Širokozaslonsko</PresentationFormat>
  <Paragraphs>32</Paragraphs>
  <Slides>7</Slides>
  <Notes>0</Notes>
  <HiddenSlides>0</HiddenSlides>
  <MMClips>4</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7</vt:i4>
      </vt:variant>
    </vt:vector>
  </HeadingPairs>
  <TitlesOfParts>
    <vt:vector size="13" baseType="lpstr">
      <vt:lpstr>Arial</vt:lpstr>
      <vt:lpstr>Calibri</vt:lpstr>
      <vt:lpstr>Calibri Light</vt:lpstr>
      <vt:lpstr>Comic Sans MS</vt:lpstr>
      <vt:lpstr>Source Sans Pro</vt:lpstr>
      <vt:lpstr>FunkyShapesVTI</vt:lpstr>
      <vt:lpstr>  ŽELVE  IN KANKAN</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ŽELVE  IN KANKAN</dc:title>
  <dc:creator>Diana</dc:creator>
  <cp:lastModifiedBy>Diana</cp:lastModifiedBy>
  <cp:revision>1</cp:revision>
  <dcterms:created xsi:type="dcterms:W3CDTF">2020-12-06T11:42:53Z</dcterms:created>
  <dcterms:modified xsi:type="dcterms:W3CDTF">2020-12-06T11:54:26Z</dcterms:modified>
</cp:coreProperties>
</file>