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840C7-749F-4B15-8024-0115F3CAC2F7}" v="9" dt="2020-12-08T08:39:22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6D9CD7-EAC7-4594-838D-4074A3436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AEF835-2682-4301-B78C-5F385D08E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55C6C7-BABE-499D-B844-12179258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8F266D-D67F-4015-858D-DD66268B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CF734A2-01AF-4354-AE73-985C7ED8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11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5E82EE-FAE9-4ED8-AB49-465DAD6B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876EF82-3D41-48EC-8D3E-C7F2F9CC1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31AEFA-4914-44DD-9ABB-17C5EC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62E9D1-B125-42C2-BA6C-8AECA567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7221080-2961-4E15-B7E9-A7325421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D6ED3F1-03CB-4FEC-9D03-1DE05808B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EF560C7-199E-4C76-9C63-7664273EB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6A22FF-8B16-4DD8-A5D1-F611B490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E929D5-52C9-477D-B09F-158F617C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75A78D-9450-41F7-ABD0-13439B03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26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08FBBE-86B6-4D26-A662-5DE18DCD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9575AB-C3BC-4726-8E5A-653693128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AA7E7D-C4A0-45F9-8ABC-E6C313B0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DAB717-D5D2-453A-9CA2-6F81D4B1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A3B490-C652-40C0-A010-2573593F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3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10AD0-C79D-429F-A821-68199A5B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BA5E10-3EA4-4119-ADF1-DBCB9B8F8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F94F9B-464C-4E5B-8575-D55F6AE8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29293E-043C-4CEC-B214-502826F5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C3F9D2-F7D9-4C5D-AD55-EAB0E0EF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560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193D2A-3340-44C6-ABF5-231FE7D0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483388-4A52-4422-9E52-D82CB4432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A8A72CD-10E2-4A1E-A391-72E129B8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458D7AF-7C5C-4C9D-8126-574EFDE1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797379A-F214-4225-8627-B983A0D8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A623FCF-0257-42C6-919E-4CA2F329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32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F8C3F2-C468-4F3F-BDC1-B22918A4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F58C194-2CBC-4F1C-A18E-99E07E0DD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A55A620-6D4D-495C-B232-5092B3BE4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8834F6B-8755-43E8-A596-5AFA83504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6D6A77C-AFF7-4705-B01C-DFFF46173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CBB05CE-7E9B-4D54-8BA7-E10D7645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46E3061-182A-4922-85BB-6C8B55FC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306D15F-7567-4908-9DFD-760C9458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0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0AE92-46BF-4CD9-AEED-0708033C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461BA0A-1FC2-4ECC-8861-CA4F8ED3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6731AC5-218E-4D80-B599-5A31224B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675AB5B-0808-4519-B47B-A9D7D740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3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95EC2BA-B5A7-492F-BA71-D8E47D31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2A9DBE8-6FE1-42EE-8486-3A002981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80A2DCF-DDB9-4801-8AD3-6CA66AC4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46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F91DF6-BE51-4014-8385-E5CB5BA3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22E14F-41E5-43FA-932D-98C77EB0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9AA9569-7535-4FA4-AAD1-3B8679297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7CCB826-C372-460C-9505-9EA2E958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9D1A319-A5B4-4687-AB7A-016850CA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F9F035-EEDF-4D94-AFE5-1822DB9B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023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B6F4DE-3D27-483B-8E09-DF6CA4AE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C28E460-2A81-47C5-AAF8-FD0DC8638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DE88E5-2BB7-4F11-8C21-C1A5B042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150938B-4B9F-487F-BE42-D9205250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CC29D08-B75D-4DC8-9AEF-B28FC9E1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3C5EAC3-E2CD-4CDD-9E8B-AE2C95A0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7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78ADDC0-43BA-4284-BBC9-DE0E646C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DD441AA-5875-42D3-BC12-85563A12D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02286A-44DC-4EC0-BFB6-0825066DD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95B1-3CB5-45FD-8030-938BB3D2E98D}" type="datetimeFigureOut">
              <a:rPr lang="sl-SI" smtClean="0"/>
              <a:t>8. 12. 2020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F5ADEC-D25C-4FE5-9E4D-281DEA6A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705EA40-7AC4-4CF3-9B0F-79957701F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CEB0-322B-402B-9DCC-58ABF58C33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84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hyperlink" Target="http://www.freestockphotos.biz/stockphoto/10688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0.m4a"/><Relationship Id="rId7" Type="http://schemas.openxmlformats.org/officeDocument/2006/relationships/image" Target="../media/image2.pn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hyperlink" Target="http://www.freestockphotos.biz/stockphoto/10688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stockphotos.biz/stockphoto/1068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stockphotos.biz/stockphoto/1068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hyperlink" Target="http://www.freestockphotos.biz/stockphoto/10688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hyperlink" Target="http://www.freestockphotos.biz/stockphoto/10688" TargetMode="External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9.m4a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hyperlink" Target="http://www.freestockphotos.biz/stockphoto/10688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E7382B70-F341-4098-ABA0-9AF0299C0308}"/>
              </a:ext>
            </a:extLst>
          </p:cNvPr>
          <p:cNvSpPr/>
          <p:nvPr/>
        </p:nvSpPr>
        <p:spPr>
          <a:xfrm>
            <a:off x="2273504" y="163084"/>
            <a:ext cx="7374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Velika začetnica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B2C51A64-3E6D-4FB4-9C1E-D9828DCEFA8D}"/>
              </a:ext>
            </a:extLst>
          </p:cNvPr>
          <p:cNvCxnSpPr>
            <a:cxnSpLocks/>
          </p:cNvCxnSpPr>
          <p:nvPr/>
        </p:nvCxnSpPr>
        <p:spPr>
          <a:xfrm>
            <a:off x="367723" y="6096000"/>
            <a:ext cx="118242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8D1B471-AE49-4BEC-ABE2-A23C46F13A83}"/>
              </a:ext>
            </a:extLst>
          </p:cNvPr>
          <p:cNvSpPr txBox="1"/>
          <p:nvPr/>
        </p:nvSpPr>
        <p:spPr>
          <a:xfrm>
            <a:off x="4050814" y="6290263"/>
            <a:ext cx="349029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/>
              <a:t>2.razred OŠ Šmarje pri Kopru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691A5E8-1224-4217-A9F7-7EC818056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62548" y="4676953"/>
            <a:ext cx="1579933" cy="1419047"/>
          </a:xfrm>
          <a:prstGeom prst="rect">
            <a:avLst/>
          </a:prstGeom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DF325443-436C-45DA-A1E4-F03305E608A6}"/>
              </a:ext>
            </a:extLst>
          </p:cNvPr>
          <p:cNvSpPr/>
          <p:nvPr/>
        </p:nvSpPr>
        <p:spPr>
          <a:xfrm rot="20481644">
            <a:off x="451522" y="1495585"/>
            <a:ext cx="4408038" cy="2639383"/>
          </a:xfrm>
          <a:prstGeom prst="wedgeEllipseCallout">
            <a:avLst>
              <a:gd name="adj1" fmla="val -39896"/>
              <a:gd name="adj2" fmla="val 55558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Danes se bova ukvarjali z veliko začetnico. Preverila bom, če znaš dovolj, da si lahko učiteljica.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AC56D950-14DB-4299-9274-9077B9D27DE1}"/>
              </a:ext>
            </a:extLst>
          </p:cNvPr>
          <p:cNvSpPr/>
          <p:nvPr/>
        </p:nvSpPr>
        <p:spPr>
          <a:xfrm>
            <a:off x="5531738" y="1568596"/>
            <a:ext cx="3410602" cy="2187763"/>
          </a:xfrm>
          <a:prstGeom prst="wedgeEllipseCallout">
            <a:avLst>
              <a:gd name="adj1" fmla="val 65406"/>
              <a:gd name="adj2" fmla="val 41580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Mjavkolina</a:t>
            </a: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 res nimaš nobenega pametnejšega dela?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92A303D6-832A-4130-8B98-140560755394}"/>
              </a:ext>
            </a:extLst>
          </p:cNvPr>
          <p:cNvSpPr/>
          <p:nvPr/>
        </p:nvSpPr>
        <p:spPr>
          <a:xfrm rot="850305">
            <a:off x="3153053" y="3926551"/>
            <a:ext cx="3259689" cy="1742123"/>
          </a:xfrm>
          <a:prstGeom prst="wedgeEllipseCallout">
            <a:avLst>
              <a:gd name="adj1" fmla="val -39896"/>
              <a:gd name="adj2" fmla="val 55558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Ne. </a:t>
            </a:r>
            <a:b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delo se mi zdi zelo pametno.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FDCD8BE9-9A84-4B5C-A1E6-BE08CB887F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13683498-EAED-40A0-9252-D87FDA6E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59" y="2134360"/>
            <a:ext cx="4131833" cy="41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0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60"/>
    </mc:Choice>
    <mc:Fallback xmlns="">
      <p:transition spd="slow" advTm="27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BFDAD6D-6704-46E0-95BC-6B1CA417E65F}"/>
              </a:ext>
            </a:extLst>
          </p:cNvPr>
          <p:cNvSpPr txBox="1"/>
          <p:nvPr/>
        </p:nvSpPr>
        <p:spPr>
          <a:xfrm>
            <a:off x="597605" y="450910"/>
            <a:ext cx="7350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Kako zapišem imena dni in mesecev? </a:t>
            </a:r>
            <a:br>
              <a:rPr lang="sl-SI" sz="3600" b="1" dirty="0">
                <a:solidFill>
                  <a:srgbClr val="C00000"/>
                </a:solidFill>
              </a:rPr>
            </a:br>
            <a:r>
              <a:rPr lang="sl-SI" sz="3600" b="1" dirty="0">
                <a:solidFill>
                  <a:srgbClr val="C00000"/>
                </a:solidFill>
              </a:rPr>
              <a:t>Kako poimenovanja rastlin in živali?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AA930C89-3FF4-4FCF-B7A5-8EF19238A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9091620" y="5031369"/>
            <a:ext cx="2013120" cy="1826631"/>
          </a:xfrm>
          <a:prstGeom prst="rect">
            <a:avLst/>
          </a:prstGeom>
        </p:spPr>
      </p:pic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B0DF9BAD-E59C-40E2-9A62-3345E88C2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41861"/>
              </p:ext>
            </p:extLst>
          </p:nvPr>
        </p:nvGraphicFramePr>
        <p:xfrm>
          <a:off x="2222713" y="2180988"/>
          <a:ext cx="186158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587">
                  <a:extLst>
                    <a:ext uri="{9D8B030D-6E8A-4147-A177-3AD203B41FA5}">
                      <a16:colId xmlns:a16="http://schemas.microsoft.com/office/drawing/2014/main" val="867421258"/>
                    </a:ext>
                  </a:extLst>
                </a:gridCol>
              </a:tblGrid>
              <a:tr h="367111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DNEVI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ponedeljek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5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torek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39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sreda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2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četrtek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3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petek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sobota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0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nedelja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47208"/>
                  </a:ext>
                </a:extLst>
              </a:tr>
            </a:tbl>
          </a:graphicData>
        </a:graphic>
      </p:graphicFrame>
      <p:graphicFrame>
        <p:nvGraphicFramePr>
          <p:cNvPr id="29" name="Tabela 5">
            <a:extLst>
              <a:ext uri="{FF2B5EF4-FFF2-40B4-BE49-F238E27FC236}">
                <a16:creationId xmlns:a16="http://schemas.microsoft.com/office/drawing/2014/main" id="{31F4E254-CE05-44D6-BA0F-E4874D2FA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73879"/>
              </p:ext>
            </p:extLst>
          </p:nvPr>
        </p:nvGraphicFramePr>
        <p:xfrm>
          <a:off x="4434442" y="2192898"/>
          <a:ext cx="1861587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587">
                  <a:extLst>
                    <a:ext uri="{9D8B030D-6E8A-4147-A177-3AD203B41FA5}">
                      <a16:colId xmlns:a16="http://schemas.microsoft.com/office/drawing/2014/main" val="867421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MESECI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januar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5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februar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39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marec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2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april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3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maj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9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junij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08809"/>
                  </a:ext>
                </a:extLst>
              </a:tr>
            </a:tbl>
          </a:graphicData>
        </a:graphic>
      </p:graphicFrame>
      <p:graphicFrame>
        <p:nvGraphicFramePr>
          <p:cNvPr id="30" name="Tabela 5">
            <a:extLst>
              <a:ext uri="{FF2B5EF4-FFF2-40B4-BE49-F238E27FC236}">
                <a16:creationId xmlns:a16="http://schemas.microsoft.com/office/drawing/2014/main" id="{1DEA9D6D-9AE1-43D6-A47F-87D6F81FE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23474"/>
              </p:ext>
            </p:extLst>
          </p:nvPr>
        </p:nvGraphicFramePr>
        <p:xfrm>
          <a:off x="6757786" y="2214931"/>
          <a:ext cx="186158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587">
                  <a:extLst>
                    <a:ext uri="{9D8B030D-6E8A-4147-A177-3AD203B41FA5}">
                      <a16:colId xmlns:a16="http://schemas.microsoft.com/office/drawing/2014/main" val="867421258"/>
                    </a:ext>
                  </a:extLst>
                </a:gridCol>
              </a:tblGrid>
              <a:tr h="235934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ŽIVALI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sinica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5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žolna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39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postrv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2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kokoš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3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sova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93178"/>
                  </a:ext>
                </a:extLst>
              </a:tr>
            </a:tbl>
          </a:graphicData>
        </a:graphic>
      </p:graphicFrame>
      <p:graphicFrame>
        <p:nvGraphicFramePr>
          <p:cNvPr id="31" name="Tabela 5">
            <a:extLst>
              <a:ext uri="{FF2B5EF4-FFF2-40B4-BE49-F238E27FC236}">
                <a16:creationId xmlns:a16="http://schemas.microsoft.com/office/drawing/2014/main" id="{D2D423CD-26E8-4CA4-AE26-D1F1A93BF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51696"/>
              </p:ext>
            </p:extLst>
          </p:nvPr>
        </p:nvGraphicFramePr>
        <p:xfrm>
          <a:off x="8962398" y="2214931"/>
          <a:ext cx="186158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587">
                  <a:extLst>
                    <a:ext uri="{9D8B030D-6E8A-4147-A177-3AD203B41FA5}">
                      <a16:colId xmlns:a16="http://schemas.microsoft.com/office/drawing/2014/main" val="867421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RASTLINE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marjetica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5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teloh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39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smreka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2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javor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33565"/>
                  </a:ext>
                </a:extLst>
              </a:tr>
            </a:tbl>
          </a:graphicData>
        </a:graphic>
      </p:graphicFrame>
      <p:sp>
        <p:nvSpPr>
          <p:cNvPr id="6" name="Pravokotnik 5">
            <a:extLst>
              <a:ext uri="{FF2B5EF4-FFF2-40B4-BE49-F238E27FC236}">
                <a16:creationId xmlns:a16="http://schemas.microsoft.com/office/drawing/2014/main" id="{E94B3889-C478-4E1A-A1D8-D8828B61A318}"/>
              </a:ext>
            </a:extLst>
          </p:cNvPr>
          <p:cNvSpPr/>
          <p:nvPr/>
        </p:nvSpPr>
        <p:spPr>
          <a:xfrm>
            <a:off x="5072534" y="5827090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dirty="0"/>
              <a:t>…</a:t>
            </a: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A5989FDD-C836-41D7-8D39-D50C97A501B4}"/>
              </a:ext>
            </a:extLst>
          </p:cNvPr>
          <p:cNvSpPr/>
          <p:nvPr/>
        </p:nvSpPr>
        <p:spPr>
          <a:xfrm>
            <a:off x="7468807" y="529679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dirty="0"/>
              <a:t>…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5746C1EA-2050-4A82-8E78-96C475A115AB}"/>
              </a:ext>
            </a:extLst>
          </p:cNvPr>
          <p:cNvSpPr/>
          <p:nvPr/>
        </p:nvSpPr>
        <p:spPr>
          <a:xfrm>
            <a:off x="9893192" y="4762058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dirty="0"/>
              <a:t>…</a:t>
            </a:r>
          </a:p>
        </p:txBody>
      </p:sp>
      <p:pic>
        <p:nvPicPr>
          <p:cNvPr id="34" name="Zvok 33">
            <a:hlinkClick r:id="" action="ppaction://media"/>
            <a:extLst>
              <a:ext uri="{FF2B5EF4-FFF2-40B4-BE49-F238E27FC236}">
                <a16:creationId xmlns:a16="http://schemas.microsoft.com/office/drawing/2014/main" id="{7CA38005-0791-4B1A-95F0-21AD6FE786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35" name="Slika 34" descr="C:\Users\Diana\AppData\Local\Microsoft\Windows\INetCache\Content.MSO\C170487.tmp">
            <a:extLst>
              <a:ext uri="{FF2B5EF4-FFF2-40B4-BE49-F238E27FC236}">
                <a16:creationId xmlns:a16="http://schemas.microsoft.com/office/drawing/2014/main" id="{F7B55369-1AB8-4F63-ACE2-C27B4172D7C9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r="13999" b="28250"/>
          <a:stretch/>
        </p:blipFill>
        <p:spPr bwMode="auto">
          <a:xfrm flipH="1">
            <a:off x="0" y="4625696"/>
            <a:ext cx="2257083" cy="2230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8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9"/>
    </mc:Choice>
    <mc:Fallback xmlns="">
      <p:transition spd="slow" advTm="35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6" grpId="0"/>
      <p:bldP spid="3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3190BD7-52C3-460D-BDE8-03ED7B66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28" y="9525"/>
            <a:ext cx="9540793" cy="6858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574E8BA-C72E-4597-BD12-ADC2C564B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9382" y="4792824"/>
            <a:ext cx="2191657" cy="19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47A5820-243B-46BD-A0DE-EC2DBF80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79" y="643467"/>
            <a:ext cx="8878192" cy="5571066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42DEA475-6729-4AE8-B73B-B9836B43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763" y="4327757"/>
            <a:ext cx="2191657" cy="19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BFDAD6D-6704-46E0-95BC-6B1CA417E65F}"/>
              </a:ext>
            </a:extLst>
          </p:cNvPr>
          <p:cNvSpPr txBox="1"/>
          <p:nvPr/>
        </p:nvSpPr>
        <p:spPr>
          <a:xfrm>
            <a:off x="3842635" y="543389"/>
            <a:ext cx="5649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VELIKA ZAČETNICA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57EA4A3-8F01-4B42-B545-BF283B0D470A}"/>
              </a:ext>
            </a:extLst>
          </p:cNvPr>
          <p:cNvSpPr txBox="1"/>
          <p:nvPr/>
        </p:nvSpPr>
        <p:spPr>
          <a:xfrm>
            <a:off x="1119967" y="2809087"/>
            <a:ext cx="272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T</a:t>
            </a:r>
            <a:r>
              <a:rPr lang="sl-SI" sz="3600" dirty="0"/>
              <a:t>eta kuha čaj.</a:t>
            </a:r>
          </a:p>
        </p:txBody>
      </p:sp>
      <p:sp>
        <p:nvSpPr>
          <p:cNvPr id="11" name="Diagram poteka: nadomestni process 10">
            <a:extLst>
              <a:ext uri="{FF2B5EF4-FFF2-40B4-BE49-F238E27FC236}">
                <a16:creationId xmlns:a16="http://schemas.microsoft.com/office/drawing/2014/main" id="{BC2899FD-CE11-4DEF-9EFF-0FA04883BA34}"/>
              </a:ext>
            </a:extLst>
          </p:cNvPr>
          <p:cNvSpPr/>
          <p:nvPr/>
        </p:nvSpPr>
        <p:spPr>
          <a:xfrm>
            <a:off x="649404" y="1713676"/>
            <a:ext cx="4050623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PRVA BESEDA V POVEDI</a:t>
            </a:r>
          </a:p>
        </p:txBody>
      </p:sp>
      <p:sp>
        <p:nvSpPr>
          <p:cNvPr id="12" name="Diagram poteka: nadomestni process 11">
            <a:extLst>
              <a:ext uri="{FF2B5EF4-FFF2-40B4-BE49-F238E27FC236}">
                <a16:creationId xmlns:a16="http://schemas.microsoft.com/office/drawing/2014/main" id="{E850F354-D847-4760-A107-72619D8184FD}"/>
              </a:ext>
            </a:extLst>
          </p:cNvPr>
          <p:cNvSpPr/>
          <p:nvPr/>
        </p:nvSpPr>
        <p:spPr>
          <a:xfrm>
            <a:off x="3072818" y="4826921"/>
            <a:ext cx="2154373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IME OSEBE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C2378B1-BEEC-400C-ADEB-2E5DFD0FE147}"/>
              </a:ext>
            </a:extLst>
          </p:cNvPr>
          <p:cNvSpPr txBox="1"/>
          <p:nvPr/>
        </p:nvSpPr>
        <p:spPr>
          <a:xfrm>
            <a:off x="3353825" y="5677910"/>
            <a:ext cx="1346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M</a:t>
            </a:r>
            <a:r>
              <a:rPr lang="sl-SI" sz="3600" dirty="0"/>
              <a:t>ojca</a:t>
            </a:r>
          </a:p>
        </p:txBody>
      </p:sp>
      <p:sp>
        <p:nvSpPr>
          <p:cNvPr id="14" name="Diagram poteka: nadomestni process 13">
            <a:extLst>
              <a:ext uri="{FF2B5EF4-FFF2-40B4-BE49-F238E27FC236}">
                <a16:creationId xmlns:a16="http://schemas.microsoft.com/office/drawing/2014/main" id="{8293EDA1-C5AF-4730-8F10-E70EDA871DF9}"/>
              </a:ext>
            </a:extLst>
          </p:cNvPr>
          <p:cNvSpPr/>
          <p:nvPr/>
        </p:nvSpPr>
        <p:spPr>
          <a:xfrm>
            <a:off x="8900592" y="1962066"/>
            <a:ext cx="2154373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IME ŽIVALI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CE7C80B-7A5C-4204-945B-B67FC1981591}"/>
              </a:ext>
            </a:extLst>
          </p:cNvPr>
          <p:cNvSpPr txBox="1"/>
          <p:nvPr/>
        </p:nvSpPr>
        <p:spPr>
          <a:xfrm>
            <a:off x="9355424" y="2862700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err="1">
                <a:solidFill>
                  <a:srgbClr val="C00000"/>
                </a:solidFill>
              </a:rPr>
              <a:t>F</a:t>
            </a:r>
            <a:r>
              <a:rPr lang="sl-SI" sz="3600" dirty="0" err="1"/>
              <a:t>loki</a:t>
            </a:r>
            <a:endParaRPr lang="sl-SI" sz="3600" dirty="0"/>
          </a:p>
        </p:txBody>
      </p:sp>
      <p:sp>
        <p:nvSpPr>
          <p:cNvPr id="16" name="Diagram poteka: nadomestni process 15">
            <a:extLst>
              <a:ext uri="{FF2B5EF4-FFF2-40B4-BE49-F238E27FC236}">
                <a16:creationId xmlns:a16="http://schemas.microsoft.com/office/drawing/2014/main" id="{C6C9795F-0A83-4119-9E4E-5655E3C0771E}"/>
              </a:ext>
            </a:extLst>
          </p:cNvPr>
          <p:cNvSpPr/>
          <p:nvPr/>
        </p:nvSpPr>
        <p:spPr>
          <a:xfrm>
            <a:off x="5648655" y="2614867"/>
            <a:ext cx="2154373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PRIIMEK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5DEEFE1-CE14-4F18-B57D-5CDECB8A9A58}"/>
              </a:ext>
            </a:extLst>
          </p:cNvPr>
          <p:cNvSpPr txBox="1"/>
          <p:nvPr/>
        </p:nvSpPr>
        <p:spPr>
          <a:xfrm>
            <a:off x="6047193" y="3540136"/>
            <a:ext cx="135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N</a:t>
            </a:r>
            <a:r>
              <a:rPr lang="sl-SI" sz="3600" dirty="0"/>
              <a:t>ovak</a:t>
            </a:r>
          </a:p>
        </p:txBody>
      </p:sp>
      <p:sp>
        <p:nvSpPr>
          <p:cNvPr id="18" name="Diagram poteka: nadomestni process 17">
            <a:extLst>
              <a:ext uri="{FF2B5EF4-FFF2-40B4-BE49-F238E27FC236}">
                <a16:creationId xmlns:a16="http://schemas.microsoft.com/office/drawing/2014/main" id="{8DECEA20-9A89-4CEE-96FC-2993131952D1}"/>
              </a:ext>
            </a:extLst>
          </p:cNvPr>
          <p:cNvSpPr/>
          <p:nvPr/>
        </p:nvSpPr>
        <p:spPr>
          <a:xfrm>
            <a:off x="7030557" y="4818329"/>
            <a:ext cx="2154373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IME KRAJA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492E9DBA-6B96-4F23-856D-E92C3013E22E}"/>
              </a:ext>
            </a:extLst>
          </p:cNvPr>
          <p:cNvSpPr txBox="1"/>
          <p:nvPr/>
        </p:nvSpPr>
        <p:spPr>
          <a:xfrm>
            <a:off x="7181717" y="5706316"/>
            <a:ext cx="181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D</a:t>
            </a:r>
            <a:r>
              <a:rPr lang="sl-SI" sz="3600" dirty="0"/>
              <a:t>omžale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AA930C89-3FF4-4FCF-B7A5-8EF19238A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3025" y="4954036"/>
            <a:ext cx="2040313" cy="1826631"/>
          </a:xfrm>
          <a:prstGeom prst="rect">
            <a:avLst/>
          </a:prstGeom>
        </p:spPr>
      </p:pic>
      <p:pic>
        <p:nvPicPr>
          <p:cNvPr id="29" name="Zvok 28">
            <a:hlinkClick r:id="" action="ppaction://media"/>
            <a:extLst>
              <a:ext uri="{FF2B5EF4-FFF2-40B4-BE49-F238E27FC236}">
                <a16:creationId xmlns:a16="http://schemas.microsoft.com/office/drawing/2014/main" id="{81F9D664-A017-432B-9B2F-E2BBB7F4E5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21" name="Slika 20" descr="shalom">
            <a:extLst>
              <a:ext uri="{FF2B5EF4-FFF2-40B4-BE49-F238E27FC236}">
                <a16:creationId xmlns:a16="http://schemas.microsoft.com/office/drawing/2014/main" id="{4CB83E53-C9F8-4FE3-925B-6E46822196C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8" t="36181" r="18091"/>
          <a:stretch/>
        </p:blipFill>
        <p:spPr bwMode="auto">
          <a:xfrm>
            <a:off x="9228220" y="4424499"/>
            <a:ext cx="2438400" cy="2419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8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97"/>
    </mc:Choice>
    <mc:Fallback xmlns="">
      <p:transition spd="slow" advTm="55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3B249DB3-79A1-4062-8FFA-3CEED56C6BB2}"/>
              </a:ext>
            </a:extLst>
          </p:cNvPr>
          <p:cNvGrpSpPr/>
          <p:nvPr/>
        </p:nvGrpSpPr>
        <p:grpSpPr>
          <a:xfrm>
            <a:off x="250673" y="-580913"/>
            <a:ext cx="7648878" cy="7438913"/>
            <a:chOff x="220195" y="3067050"/>
            <a:chExt cx="3790950" cy="3790950"/>
          </a:xfrm>
        </p:grpSpPr>
        <p:pic>
          <p:nvPicPr>
            <p:cNvPr id="1026" name="Picture 2" descr="knowledge is power">
              <a:extLst>
                <a:ext uri="{FF2B5EF4-FFF2-40B4-BE49-F238E27FC236}">
                  <a16:creationId xmlns:a16="http://schemas.microsoft.com/office/drawing/2014/main" id="{3E7D5682-FD42-4E43-A115-934EEA8A1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95" y="3067050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kotnik 4">
              <a:extLst>
                <a:ext uri="{FF2B5EF4-FFF2-40B4-BE49-F238E27FC236}">
                  <a16:creationId xmlns:a16="http://schemas.microsoft.com/office/drawing/2014/main" id="{6232E145-24BF-4385-A37A-AF899712A7E7}"/>
                </a:ext>
              </a:extLst>
            </p:cNvPr>
            <p:cNvSpPr/>
            <p:nvPr/>
          </p:nvSpPr>
          <p:spPr>
            <a:xfrm>
              <a:off x="510988" y="3603812"/>
              <a:ext cx="3200400" cy="9986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D5C47E00-40F8-4CE7-8BCE-BDC942E0BF80}"/>
                </a:ext>
              </a:extLst>
            </p:cNvPr>
            <p:cNvSpPr/>
            <p:nvPr/>
          </p:nvSpPr>
          <p:spPr>
            <a:xfrm>
              <a:off x="1574800" y="4197537"/>
              <a:ext cx="2136588" cy="793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Enakokraki trikotnik 5">
              <a:extLst>
                <a:ext uri="{FF2B5EF4-FFF2-40B4-BE49-F238E27FC236}">
                  <a16:creationId xmlns:a16="http://schemas.microsoft.com/office/drawing/2014/main" id="{70E1762F-0401-4BEF-A540-160C46D1AC54}"/>
                </a:ext>
              </a:extLst>
            </p:cNvPr>
            <p:cNvSpPr/>
            <p:nvPr/>
          </p:nvSpPr>
          <p:spPr>
            <a:xfrm rot="2530285">
              <a:off x="1299270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nakokraki trikotnik 8">
              <a:extLst>
                <a:ext uri="{FF2B5EF4-FFF2-40B4-BE49-F238E27FC236}">
                  <a16:creationId xmlns:a16="http://schemas.microsoft.com/office/drawing/2014/main" id="{40380BAE-F32A-4B42-804F-307412B2CAA4}"/>
                </a:ext>
              </a:extLst>
            </p:cNvPr>
            <p:cNvSpPr/>
            <p:nvPr/>
          </p:nvSpPr>
          <p:spPr>
            <a:xfrm rot="5400000">
              <a:off x="482504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40260B3-4230-4BC0-A558-E1CF4518665B}"/>
              </a:ext>
            </a:extLst>
          </p:cNvPr>
          <p:cNvSpPr txBox="1"/>
          <p:nvPr/>
        </p:nvSpPr>
        <p:spPr>
          <a:xfrm>
            <a:off x="979120" y="1785346"/>
            <a:ext cx="630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Babica bere Martinu.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0833CC7-CC4D-4BD9-B8E1-FE1D0F9229B1}"/>
              </a:ext>
            </a:extLst>
          </p:cNvPr>
          <p:cNvSpPr txBox="1"/>
          <p:nvPr/>
        </p:nvSpPr>
        <p:spPr>
          <a:xfrm>
            <a:off x="963319" y="867653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BABICA BERE MARTINU.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51F4981-C964-4EF5-AA61-7AE81096EBCB}"/>
              </a:ext>
            </a:extLst>
          </p:cNvPr>
          <p:cNvSpPr txBox="1"/>
          <p:nvPr/>
        </p:nvSpPr>
        <p:spPr>
          <a:xfrm>
            <a:off x="963317" y="871104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B</a:t>
            </a:r>
            <a:r>
              <a:rPr lang="sl-SI" sz="4400" dirty="0">
                <a:solidFill>
                  <a:schemeClr val="bg1"/>
                </a:solidFill>
              </a:rPr>
              <a:t>ABICA BERE </a:t>
            </a:r>
            <a:r>
              <a:rPr lang="sl-SI" sz="4400" dirty="0">
                <a:solidFill>
                  <a:srgbClr val="FF0000"/>
                </a:solidFill>
              </a:rPr>
              <a:t>M</a:t>
            </a:r>
            <a:r>
              <a:rPr lang="sl-SI" sz="4400" dirty="0">
                <a:solidFill>
                  <a:schemeClr val="bg1"/>
                </a:solidFill>
              </a:rPr>
              <a:t>ARTINU.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015EF9A-062B-4506-A07E-C9D979B6BA33}"/>
              </a:ext>
            </a:extLst>
          </p:cNvPr>
          <p:cNvSpPr txBox="1"/>
          <p:nvPr/>
        </p:nvSpPr>
        <p:spPr>
          <a:xfrm>
            <a:off x="5936342" y="2240276"/>
            <a:ext cx="84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sl-SI" sz="8000" dirty="0">
              <a:solidFill>
                <a:srgbClr val="FF0000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FEF2A3C-F85D-486B-8C9D-532094625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394193" y="4267199"/>
            <a:ext cx="2828217" cy="2590801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FFA9137E-28FD-4F9B-A8DB-97EA6BD793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3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6"/>
    </mc:Choice>
    <mc:Fallback xmlns="">
      <p:transition spd="slow" advTm="34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  <p:bldP spid="12" grpId="1"/>
      <p:bldP spid="13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17246" x="2005013" y="1622425"/>
          <p14:tracePt t="17954" x="1954213" y="1639888"/>
          <p14:tracePt t="17979" x="1928813" y="1649413"/>
          <p14:tracePt t="17993" x="1903413" y="1649413"/>
          <p14:tracePt t="18044" x="1893888" y="1649413"/>
          <p14:tracePt t="18058" x="1878013" y="1649413"/>
          <p14:tracePt t="18083" x="1860550" y="1649413"/>
          <p14:tracePt t="18120" x="1827213" y="1649413"/>
          <p14:tracePt t="18122" x="1817688" y="1657350"/>
          <p14:tracePt t="18147" x="1792288" y="1657350"/>
          <p14:tracePt t="18163" x="1776413" y="1665288"/>
          <p14:tracePt t="18190" x="1766888" y="1665288"/>
          <p14:tracePt t="19328" x="0" y="0"/>
        </p14:tracePtLst>
        <p14:tracePtLst>
          <p14:tracePt t="20393" x="4418013" y="1538288"/>
          <p14:tracePt t="21176" x="4425950" y="1538288"/>
          <p14:tracePt t="21190" x="4443413" y="1546225"/>
          <p14:tracePt t="21205" x="4460875" y="1555750"/>
          <p14:tracePt t="21217" x="4476750" y="1563688"/>
          <p14:tracePt t="21244" x="4494213" y="1581150"/>
          <p14:tracePt t="21258" x="4503738" y="1581150"/>
          <p14:tracePt t="21288" x="4511675" y="1597025"/>
          <p14:tracePt t="21299" x="4519613" y="1606550"/>
          <p14:tracePt t="21325" x="4562475" y="1622425"/>
          <p14:tracePt t="21351" x="4579938" y="1631950"/>
          <p14:tracePt t="21362" x="4587875" y="1631950"/>
          <p14:tracePt t="21391" x="4595813" y="1631950"/>
          <p14:tracePt t="21404" x="4605338" y="1631950"/>
          <p14:tracePt t="21478" x="4613275" y="1631950"/>
          <p14:tracePt t="21494" x="4621213" y="1631950"/>
          <p14:tracePt t="21510" x="4638675" y="1631950"/>
          <p14:tracePt t="21526" x="4673600" y="1631950"/>
          <p14:tracePt t="21540" x="4699000" y="1631950"/>
          <p14:tracePt t="21554" x="4724400" y="1631950"/>
          <p14:tracePt t="21592" x="4775200" y="1631950"/>
          <p14:tracePt t="21610" x="4791075" y="1631950"/>
          <p14:tracePt t="21626" x="4808538" y="1631950"/>
          <p14:tracePt t="21639" x="4818063" y="1631950"/>
          <p14:tracePt t="21663" x="4843463" y="1631950"/>
          <p14:tracePt t="21676" x="4851400" y="1631950"/>
          <p14:tracePt t="21704" x="4910138" y="1631950"/>
          <p14:tracePt t="21717" x="4919663" y="1631950"/>
          <p14:tracePt t="21718" x="4927600" y="1631950"/>
          <p14:tracePt t="21742" x="4962525" y="1631950"/>
          <p14:tracePt t="21756" x="4987925" y="1639888"/>
          <p14:tracePt t="21783" x="5021263" y="1657350"/>
          <p14:tracePt t="21795" x="5038725" y="1665288"/>
          <p14:tracePt t="21795" x="5046663" y="1665288"/>
          <p14:tracePt t="21832" x="5089525" y="1674813"/>
          <p14:tracePt t="21836" x="5097463" y="1682750"/>
          <p14:tracePt t="22093" x="5148263" y="1700213"/>
          <p14:tracePt t="22107" x="5199063" y="1716088"/>
          <p14:tracePt t="22132" x="5276850" y="1725613"/>
          <p14:tracePt t="22143" x="5310188" y="1725613"/>
          <p14:tracePt t="22170" x="5335588" y="1725613"/>
          <p14:tracePt t="24740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, ki vsebuje besede stavba, okno&#10;&#10;Opis je samodejno ustvarjen">
            <a:extLst>
              <a:ext uri="{FF2B5EF4-FFF2-40B4-BE49-F238E27FC236}">
                <a16:creationId xmlns:a16="http://schemas.microsoft.com/office/drawing/2014/main" id="{5295ECCA-BA73-44CF-BB6D-3C884AB53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62" y="4013200"/>
            <a:ext cx="2307234" cy="28448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3B249DB3-79A1-4062-8FFA-3CEED56C6BB2}"/>
              </a:ext>
            </a:extLst>
          </p:cNvPr>
          <p:cNvGrpSpPr/>
          <p:nvPr/>
        </p:nvGrpSpPr>
        <p:grpSpPr>
          <a:xfrm>
            <a:off x="424679" y="20469"/>
            <a:ext cx="6892406" cy="6817061"/>
            <a:chOff x="220195" y="3067050"/>
            <a:chExt cx="3790950" cy="3790950"/>
          </a:xfrm>
        </p:grpSpPr>
        <p:pic>
          <p:nvPicPr>
            <p:cNvPr id="1026" name="Picture 2" descr="knowledge is power">
              <a:extLst>
                <a:ext uri="{FF2B5EF4-FFF2-40B4-BE49-F238E27FC236}">
                  <a16:creationId xmlns:a16="http://schemas.microsoft.com/office/drawing/2014/main" id="{3E7D5682-FD42-4E43-A115-934EEA8A1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95" y="3067050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kotnik 4">
              <a:extLst>
                <a:ext uri="{FF2B5EF4-FFF2-40B4-BE49-F238E27FC236}">
                  <a16:creationId xmlns:a16="http://schemas.microsoft.com/office/drawing/2014/main" id="{6232E145-24BF-4385-A37A-AF899712A7E7}"/>
                </a:ext>
              </a:extLst>
            </p:cNvPr>
            <p:cNvSpPr/>
            <p:nvPr/>
          </p:nvSpPr>
          <p:spPr>
            <a:xfrm>
              <a:off x="510988" y="3603812"/>
              <a:ext cx="3200400" cy="9986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D5C47E00-40F8-4CE7-8BCE-BDC942E0BF80}"/>
                </a:ext>
              </a:extLst>
            </p:cNvPr>
            <p:cNvSpPr/>
            <p:nvPr/>
          </p:nvSpPr>
          <p:spPr>
            <a:xfrm>
              <a:off x="1574800" y="4197537"/>
              <a:ext cx="2136588" cy="793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Enakokraki trikotnik 5">
              <a:extLst>
                <a:ext uri="{FF2B5EF4-FFF2-40B4-BE49-F238E27FC236}">
                  <a16:creationId xmlns:a16="http://schemas.microsoft.com/office/drawing/2014/main" id="{70E1762F-0401-4BEF-A540-160C46D1AC54}"/>
                </a:ext>
              </a:extLst>
            </p:cNvPr>
            <p:cNvSpPr/>
            <p:nvPr/>
          </p:nvSpPr>
          <p:spPr>
            <a:xfrm rot="2530285">
              <a:off x="1299270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nakokraki trikotnik 8">
              <a:extLst>
                <a:ext uri="{FF2B5EF4-FFF2-40B4-BE49-F238E27FC236}">
                  <a16:creationId xmlns:a16="http://schemas.microsoft.com/office/drawing/2014/main" id="{40380BAE-F32A-4B42-804F-307412B2CAA4}"/>
                </a:ext>
              </a:extLst>
            </p:cNvPr>
            <p:cNvSpPr/>
            <p:nvPr/>
          </p:nvSpPr>
          <p:spPr>
            <a:xfrm rot="5400000">
              <a:off x="482504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40260B3-4230-4BC0-A558-E1CF4518665B}"/>
              </a:ext>
            </a:extLst>
          </p:cNvPr>
          <p:cNvSpPr txBox="1"/>
          <p:nvPr/>
        </p:nvSpPr>
        <p:spPr>
          <a:xfrm>
            <a:off x="958800" y="1723655"/>
            <a:ext cx="630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Teta Iva gre v Kranj.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0833CC7-CC4D-4BD9-B8E1-FE1D0F9229B1}"/>
              </a:ext>
            </a:extLst>
          </p:cNvPr>
          <p:cNvSpPr txBox="1"/>
          <p:nvPr/>
        </p:nvSpPr>
        <p:spPr>
          <a:xfrm>
            <a:off x="963319" y="867653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TETA IVA GRE V KRANJ.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51F4981-C964-4EF5-AA61-7AE81096EBCB}"/>
              </a:ext>
            </a:extLst>
          </p:cNvPr>
          <p:cNvSpPr txBox="1"/>
          <p:nvPr/>
        </p:nvSpPr>
        <p:spPr>
          <a:xfrm>
            <a:off x="958800" y="871104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T</a:t>
            </a:r>
            <a:r>
              <a:rPr lang="sl-SI" sz="4400" dirty="0">
                <a:solidFill>
                  <a:schemeClr val="bg1"/>
                </a:solidFill>
              </a:rPr>
              <a:t>ETA </a:t>
            </a:r>
            <a:r>
              <a:rPr lang="sl-SI" sz="4400" dirty="0">
                <a:solidFill>
                  <a:srgbClr val="FF0000"/>
                </a:solidFill>
              </a:rPr>
              <a:t>I</a:t>
            </a:r>
            <a:r>
              <a:rPr lang="sl-SI" sz="4400" dirty="0">
                <a:solidFill>
                  <a:schemeClr val="bg1"/>
                </a:solidFill>
              </a:rPr>
              <a:t>VA GRE V </a:t>
            </a:r>
            <a:r>
              <a:rPr lang="sl-SI" sz="4400" dirty="0">
                <a:solidFill>
                  <a:srgbClr val="FF0000"/>
                </a:solidFill>
              </a:rPr>
              <a:t>K</a:t>
            </a:r>
            <a:r>
              <a:rPr lang="sl-SI" sz="4400" dirty="0">
                <a:solidFill>
                  <a:schemeClr val="bg1"/>
                </a:solidFill>
              </a:rPr>
              <a:t>RANJ.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015EF9A-062B-4506-A07E-C9D979B6BA33}"/>
              </a:ext>
            </a:extLst>
          </p:cNvPr>
          <p:cNvSpPr txBox="1"/>
          <p:nvPr/>
        </p:nvSpPr>
        <p:spPr>
          <a:xfrm>
            <a:off x="5936342" y="2240276"/>
            <a:ext cx="84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sl-SI" sz="8000" dirty="0">
              <a:solidFill>
                <a:srgbClr val="FF0000"/>
              </a:solidFill>
            </a:endParaRP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2E5358F9-209B-4CA7-AE4F-3232A09428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7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3"/>
    </mc:Choice>
    <mc:Fallback xmlns="">
      <p:transition spd="slow" advTm="27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10408" x="1214438" y="1581150"/>
          <p14:tracePt t="11584" x="1249363" y="1597025"/>
          <p14:tracePt t="11600" x="1274763" y="1614488"/>
          <p14:tracePt t="11630" x="1290638" y="1614488"/>
          <p14:tracePt t="11851" x="1308100" y="1622425"/>
          <p14:tracePt t="11854" x="1325563" y="1639888"/>
          <p14:tracePt t="11865" x="1358900" y="1657350"/>
          <p14:tracePt t="11889" x="1470025" y="1708150"/>
          <p14:tracePt t="11899" x="1495425" y="1741488"/>
          <p14:tracePt t="11909" x="1512888" y="1751013"/>
          <p14:tracePt t="11928" x="1528763" y="1766888"/>
          <p14:tracePt t="11941" x="1538288" y="1766888"/>
          <p14:tracePt t="12132" x="1546225" y="1766888"/>
          <p14:tracePt t="12143" x="1563688" y="1766888"/>
          <p14:tracePt t="12167" x="1597025" y="1766888"/>
          <p14:tracePt t="12178" x="1606550" y="1766888"/>
          <p14:tracePt t="12179" x="1622425" y="1766888"/>
          <p14:tracePt t="12204" x="1665288" y="1776413"/>
          <p14:tracePt t="12215" x="1682750" y="1776413"/>
          <p14:tracePt t="12226" x="1708150" y="1793875"/>
          <p14:tracePt t="12240" x="1724025" y="1801813"/>
          <p14:tracePt t="12264" x="1776413" y="1819275"/>
          <p14:tracePt t="12275" x="1792288" y="1827213"/>
          <p14:tracePt t="12309" x="1835150" y="1827213"/>
          <p14:tracePt t="12833" x="0" y="0"/>
        </p14:tracePtLst>
        <p14:tracePtLst>
          <p14:tracePt t="13737" x="2379663" y="1606550"/>
          <p14:tracePt t="14054" x="2395538" y="1606550"/>
          <p14:tracePt t="14075" x="2413000" y="1614488"/>
          <p14:tracePt t="14089" x="2420938" y="1614488"/>
          <p14:tracePt t="14111" x="2430463" y="1622425"/>
          <p14:tracePt t="14133" x="2438400" y="1622425"/>
          <p14:tracePt t="14373" x="2446338" y="1622425"/>
          <p14:tracePt t="14407" x="2455863" y="1622425"/>
          <p14:tracePt t="14419" x="2481263" y="1622425"/>
          <p14:tracePt t="14429" x="2497138" y="1622425"/>
          <p14:tracePt t="14442" x="2514600" y="1622425"/>
          <p14:tracePt t="14468" x="2549525" y="1622425"/>
          <p14:tracePt t="14479" x="2557463" y="1622425"/>
          <p14:tracePt t="14503" x="2565400" y="1622425"/>
          <p14:tracePt t="14525" x="2582863" y="1622425"/>
          <p14:tracePt t="14539" x="2590800" y="1622425"/>
          <p14:tracePt t="14558" x="2600325" y="1622425"/>
          <p14:tracePt t="14702" x="2616200" y="1622425"/>
          <p14:tracePt t="14712" x="2641600" y="1622425"/>
          <p14:tracePt t="14738" x="2676525" y="1631950"/>
          <p14:tracePt t="14757" x="2693988" y="1639888"/>
          <p14:tracePt t="14770" x="2709863" y="1649413"/>
          <p14:tracePt t="14793" x="2727325" y="1649413"/>
          <p14:tracePt t="14828" x="2744788" y="1649413"/>
          <p14:tracePt t="14842" x="2752725" y="1649413"/>
          <p14:tracePt t="14859" x="2760663" y="1649413"/>
          <p14:tracePt t="14876" x="2770188" y="1649413"/>
          <p14:tracePt t="15152" x="2795588" y="1649413"/>
          <p14:tracePt t="15162" x="2803525" y="1649413"/>
          <p14:tracePt t="15198" x="2828925" y="1649413"/>
          <p14:tracePt t="15975" x="0" y="0"/>
        </p14:tracePtLst>
        <p14:tracePtLst>
          <p14:tracePt t="17228" x="4775200" y="1581150"/>
          <p14:tracePt t="17529" x="4791075" y="1589088"/>
          <p14:tracePt t="17542" x="4818063" y="1614488"/>
          <p14:tracePt t="17558" x="4833938" y="1622425"/>
          <p14:tracePt t="17559" x="4859338" y="1631950"/>
          <p14:tracePt t="17571" x="4868863" y="1649413"/>
          <p14:tracePt t="17596" x="4927600" y="1682750"/>
          <p14:tracePt t="17620" x="4970463" y="1700213"/>
          <p14:tracePt t="17632" x="4987925" y="1708150"/>
          <p14:tracePt t="17655" x="5003800" y="1708150"/>
          <p14:tracePt t="17665" x="5021263" y="1716088"/>
          <p14:tracePt t="17698" x="5046663" y="1716088"/>
          <p14:tracePt t="17708" x="5054600" y="1716088"/>
          <p14:tracePt t="17736" x="5064125" y="1716088"/>
          <p14:tracePt t="17898" x="5106988" y="1716088"/>
          <p14:tracePt t="17909" x="5122863" y="1716088"/>
          <p14:tracePt t="17934" x="5157788" y="1725613"/>
          <p14:tracePt t="17935" x="5165725" y="1725613"/>
          <p14:tracePt t="17946" x="5173663" y="1725613"/>
          <p14:tracePt t="18006" x="5183188" y="1725613"/>
          <p14:tracePt t="18042" x="5216525" y="1725613"/>
          <p14:tracePt t="18053" x="5241925" y="1725613"/>
          <p14:tracePt t="18086" x="5302250" y="1725613"/>
          <p14:tracePt t="18129" x="5310188" y="1716088"/>
          <p14:tracePt t="18441" x="5335588" y="1716088"/>
          <p14:tracePt t="18464" x="5353050" y="1716088"/>
          <p14:tracePt t="18506" x="5353050" y="1708150"/>
          <p14:tracePt t="18629" x="5386388" y="1708150"/>
          <p14:tracePt t="18639" x="5403850" y="1708150"/>
          <p14:tracePt t="18652" x="5411788" y="1708150"/>
          <p14:tracePt t="18867" x="5421313" y="1708150"/>
          <p14:tracePt t="18889" x="5462588" y="1700213"/>
          <p14:tracePt t="18899" x="5472113" y="1700213"/>
          <p14:tracePt t="18909" x="5480050" y="1700213"/>
          <p14:tracePt t="19665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, ki vsebuje besede stavba, okno&#10;&#10;Opis je samodejno ustvarjen">
            <a:extLst>
              <a:ext uri="{FF2B5EF4-FFF2-40B4-BE49-F238E27FC236}">
                <a16:creationId xmlns:a16="http://schemas.microsoft.com/office/drawing/2014/main" id="{5295ECCA-BA73-44CF-BB6D-3C884AB53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67" y="3894866"/>
            <a:ext cx="2307234" cy="28448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3B249DB3-79A1-4062-8FFA-3CEED56C6BB2}"/>
              </a:ext>
            </a:extLst>
          </p:cNvPr>
          <p:cNvGrpSpPr/>
          <p:nvPr/>
        </p:nvGrpSpPr>
        <p:grpSpPr>
          <a:xfrm>
            <a:off x="472482" y="-249518"/>
            <a:ext cx="7037381" cy="7107518"/>
            <a:chOff x="220195" y="3067050"/>
            <a:chExt cx="3790950" cy="3790950"/>
          </a:xfrm>
        </p:grpSpPr>
        <p:pic>
          <p:nvPicPr>
            <p:cNvPr id="1026" name="Picture 2" descr="knowledge is power">
              <a:extLst>
                <a:ext uri="{FF2B5EF4-FFF2-40B4-BE49-F238E27FC236}">
                  <a16:creationId xmlns:a16="http://schemas.microsoft.com/office/drawing/2014/main" id="{3E7D5682-FD42-4E43-A115-934EEA8A1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95" y="3067050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kotnik 4">
              <a:extLst>
                <a:ext uri="{FF2B5EF4-FFF2-40B4-BE49-F238E27FC236}">
                  <a16:creationId xmlns:a16="http://schemas.microsoft.com/office/drawing/2014/main" id="{6232E145-24BF-4385-A37A-AF899712A7E7}"/>
                </a:ext>
              </a:extLst>
            </p:cNvPr>
            <p:cNvSpPr/>
            <p:nvPr/>
          </p:nvSpPr>
          <p:spPr>
            <a:xfrm>
              <a:off x="510988" y="3603812"/>
              <a:ext cx="3200400" cy="9986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D5C47E00-40F8-4CE7-8BCE-BDC942E0BF80}"/>
                </a:ext>
              </a:extLst>
            </p:cNvPr>
            <p:cNvSpPr/>
            <p:nvPr/>
          </p:nvSpPr>
          <p:spPr>
            <a:xfrm>
              <a:off x="1574800" y="4197537"/>
              <a:ext cx="2136588" cy="793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Enakokraki trikotnik 5">
              <a:extLst>
                <a:ext uri="{FF2B5EF4-FFF2-40B4-BE49-F238E27FC236}">
                  <a16:creationId xmlns:a16="http://schemas.microsoft.com/office/drawing/2014/main" id="{70E1762F-0401-4BEF-A540-160C46D1AC54}"/>
                </a:ext>
              </a:extLst>
            </p:cNvPr>
            <p:cNvSpPr/>
            <p:nvPr/>
          </p:nvSpPr>
          <p:spPr>
            <a:xfrm rot="2530285">
              <a:off x="1299270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nakokraki trikotnik 8">
              <a:extLst>
                <a:ext uri="{FF2B5EF4-FFF2-40B4-BE49-F238E27FC236}">
                  <a16:creationId xmlns:a16="http://schemas.microsoft.com/office/drawing/2014/main" id="{40380BAE-F32A-4B42-804F-307412B2CAA4}"/>
                </a:ext>
              </a:extLst>
            </p:cNvPr>
            <p:cNvSpPr/>
            <p:nvPr/>
          </p:nvSpPr>
          <p:spPr>
            <a:xfrm rot="5400000">
              <a:off x="482504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40260B3-4230-4BC0-A558-E1CF4518665B}"/>
              </a:ext>
            </a:extLst>
          </p:cNvPr>
          <p:cNvSpPr txBox="1"/>
          <p:nvPr/>
        </p:nvSpPr>
        <p:spPr>
          <a:xfrm>
            <a:off x="979120" y="1785346"/>
            <a:ext cx="630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Poznam Žana Novaka.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0833CC7-CC4D-4BD9-B8E1-FE1D0F9229B1}"/>
              </a:ext>
            </a:extLst>
          </p:cNvPr>
          <p:cNvSpPr txBox="1"/>
          <p:nvPr/>
        </p:nvSpPr>
        <p:spPr>
          <a:xfrm>
            <a:off x="963319" y="867653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POZNAM ŽANA NOVAKA.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51F4981-C964-4EF5-AA61-7AE81096EBCB}"/>
              </a:ext>
            </a:extLst>
          </p:cNvPr>
          <p:cNvSpPr txBox="1"/>
          <p:nvPr/>
        </p:nvSpPr>
        <p:spPr>
          <a:xfrm>
            <a:off x="963319" y="871104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P</a:t>
            </a:r>
            <a:r>
              <a:rPr lang="sl-SI" sz="4400" dirty="0">
                <a:solidFill>
                  <a:schemeClr val="bg1"/>
                </a:solidFill>
              </a:rPr>
              <a:t>OZNAM</a:t>
            </a:r>
            <a:r>
              <a:rPr lang="sl-SI" sz="4400" dirty="0">
                <a:solidFill>
                  <a:srgbClr val="FF0000"/>
                </a:solidFill>
              </a:rPr>
              <a:t> Ž</a:t>
            </a:r>
            <a:r>
              <a:rPr lang="sl-SI" sz="4400" dirty="0">
                <a:solidFill>
                  <a:schemeClr val="bg1"/>
                </a:solidFill>
              </a:rPr>
              <a:t>ANA</a:t>
            </a:r>
            <a:r>
              <a:rPr lang="sl-SI" sz="4400" dirty="0">
                <a:solidFill>
                  <a:srgbClr val="FF0000"/>
                </a:solidFill>
              </a:rPr>
              <a:t> N</a:t>
            </a:r>
            <a:r>
              <a:rPr lang="sl-SI" sz="4400" dirty="0">
                <a:solidFill>
                  <a:schemeClr val="bg1"/>
                </a:solidFill>
              </a:rPr>
              <a:t>OVAKA.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015EF9A-062B-4506-A07E-C9D979B6BA33}"/>
              </a:ext>
            </a:extLst>
          </p:cNvPr>
          <p:cNvSpPr txBox="1"/>
          <p:nvPr/>
        </p:nvSpPr>
        <p:spPr>
          <a:xfrm>
            <a:off x="5936342" y="2240276"/>
            <a:ext cx="84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sl-SI" sz="8000" dirty="0">
              <a:solidFill>
                <a:srgbClr val="FF0000"/>
              </a:solidFill>
            </a:endParaRP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427A314C-AFE7-4E4F-AB11-DD871A159E5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3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39"/>
    </mc:Choice>
    <mc:Fallback xmlns="">
      <p:transition spd="slow" advTm="33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15381" x="1231900" y="1530350"/>
          <p14:tracePt t="16095" x="1239838" y="1530350"/>
          <p14:tracePt t="16116" x="1249363" y="1530350"/>
          <p14:tracePt t="16130" x="1257300" y="1530350"/>
          <p14:tracePt t="16155" x="1265238" y="1538288"/>
          <p14:tracePt t="16233" x="1274763" y="1538288"/>
          <p14:tracePt t="16259" x="1282700" y="1546225"/>
          <p14:tracePt t="16273" x="1300163" y="1555750"/>
          <p14:tracePt t="16296" x="1317625" y="1555750"/>
          <p14:tracePt t="16319" x="1333500" y="1563688"/>
          <p14:tracePt t="16320" x="1343025" y="1563688"/>
          <p14:tracePt t="16330" x="1350963" y="1563688"/>
          <p14:tracePt t="16361" x="1358900" y="1571625"/>
          <p14:tracePt t="16481" x="1368425" y="1571625"/>
          <p14:tracePt t="16495" x="1384300" y="1571625"/>
          <p14:tracePt t="16517" x="1419225" y="1581150"/>
          <p14:tracePt t="16541" x="1435100" y="1589088"/>
          <p14:tracePt t="16583" x="1444625" y="1589088"/>
          <p14:tracePt t="17082" x="1512888" y="1597025"/>
          <p14:tracePt t="17094" x="1528763" y="1597025"/>
          <p14:tracePt t="17118" x="1554163" y="1606550"/>
          <p14:tracePt t="17129" x="1563688" y="1606550"/>
          <p14:tracePt t="17454" x="1622425" y="1614488"/>
          <p14:tracePt t="17465" x="1647825" y="1622425"/>
          <p14:tracePt t="17479" x="1716088" y="1639888"/>
          <p14:tracePt t="17492" x="1733550" y="1639888"/>
          <p14:tracePt t="17493" x="1749425" y="1639888"/>
          <p14:tracePt t="17519" x="1784350" y="1657350"/>
          <p14:tracePt t="17542" x="1792288" y="1657350"/>
          <p14:tracePt t="17553" x="1801813" y="1657350"/>
          <p14:tracePt t="17708" x="1801813" y="1665288"/>
          <p14:tracePt t="17708" x="1827213" y="1665288"/>
          <p14:tracePt t="17719" x="1860550" y="1682750"/>
          <p14:tracePt t="17746" x="1997075" y="1690688"/>
          <p14:tracePt t="17760" x="2030413" y="1708150"/>
          <p14:tracePt t="17774" x="2055813" y="1708150"/>
          <p14:tracePt t="17866" x="2065338" y="1708150"/>
          <p14:tracePt t="17909" x="2098675" y="1708150"/>
          <p14:tracePt t="17911" x="2106613" y="1708150"/>
          <p14:tracePt t="17924" x="2116138" y="1708150"/>
          <p14:tracePt t="17945" x="2132013" y="1700213"/>
          <p14:tracePt t="17958" x="2157413" y="1700213"/>
          <p14:tracePt t="17990" x="2166938" y="1700213"/>
          <p14:tracePt t="18156" x="0" y="0"/>
        </p14:tracePtLst>
        <p14:tracePtLst>
          <p14:tracePt t="19602" x="3373438" y="1631950"/>
          <p14:tracePt t="20444" x="3441700" y="1657350"/>
          <p14:tracePt t="20465" x="3457575" y="1665288"/>
          <p14:tracePt t="20751" x="3508375" y="1665288"/>
          <p14:tracePt t="20762" x="3602038" y="1674813"/>
          <p14:tracePt t="20777" x="3636963" y="1674813"/>
          <p14:tracePt t="20789" x="3678238" y="1682750"/>
          <p14:tracePt t="20801" x="3695700" y="1682750"/>
          <p14:tracePt t="20824" x="3721100" y="1690688"/>
          <p14:tracePt t="20825" x="3729038" y="1690688"/>
          <p14:tracePt t="20836" x="3738563" y="1690688"/>
          <p14:tracePt t="20861" x="3763963" y="1700213"/>
          <p14:tracePt t="20883" x="3797300" y="1700213"/>
          <p14:tracePt t="20926" x="3832225" y="1700213"/>
          <p14:tracePt t="20942" x="3840163" y="1700213"/>
          <p14:tracePt t="20962" x="3848100" y="1700213"/>
          <p14:tracePt t="20985" x="3873500" y="1700213"/>
          <p14:tracePt t="21002" x="3900488" y="1700213"/>
          <p14:tracePt t="21003" x="3916363" y="1700213"/>
          <p14:tracePt t="21026" x="3941763" y="1700213"/>
          <p14:tracePt t="21027" x="3959225" y="1700213"/>
          <p14:tracePt t="21039" x="3967163" y="1700213"/>
          <p14:tracePt t="21062" x="4010025" y="1682750"/>
          <p14:tracePt t="21085" x="4052888" y="1682750"/>
          <p14:tracePt t="21095" x="4060825" y="1674813"/>
          <p14:tracePt t="21119" x="4086225" y="1674813"/>
          <p14:tracePt t="21130" x="4095750" y="1674813"/>
          <p14:tracePt t="21131" x="4111625" y="1674813"/>
          <p14:tracePt t="21158" x="4146550" y="1665288"/>
          <p14:tracePt t="21179" x="4179888" y="1665288"/>
          <p14:tracePt t="21216" x="4205288" y="1665288"/>
          <p14:tracePt t="21625" x="0" y="0"/>
        </p14:tracePtLst>
        <p14:tracePtLst>
          <p14:tracePt t="23051" x="4910138" y="1631950"/>
          <p14:tracePt t="23481" x="4935538" y="1631950"/>
          <p14:tracePt t="23493" x="4962525" y="1631950"/>
          <p14:tracePt t="23530" x="5029200" y="1639888"/>
          <p14:tracePt t="23543" x="5038725" y="1649413"/>
          <p14:tracePt t="23544" x="5046663" y="1649413"/>
          <p14:tracePt t="23558" x="5054600" y="1649413"/>
          <p14:tracePt t="23569" x="5064125" y="1649413"/>
          <p14:tracePt t="23593" x="5080000" y="1649413"/>
          <p14:tracePt t="23614" x="5122863" y="1657350"/>
          <p14:tracePt t="23629" x="5132388" y="1657350"/>
          <p14:tracePt t="23657" x="5191125" y="1665288"/>
          <p14:tracePt t="23679" x="5233988" y="1682750"/>
          <p14:tracePt t="23693" x="5259388" y="1700213"/>
          <p14:tracePt t="23708" x="5284788" y="1708150"/>
          <p14:tracePt t="23720" x="5292725" y="1708150"/>
          <p14:tracePt t="23753" x="5327650" y="1708150"/>
          <p14:tracePt t="23755" x="5335588" y="1716088"/>
          <p14:tracePt t="23831" x="5360988" y="1716088"/>
          <p14:tracePt t="23856" x="5394325" y="1716088"/>
          <p14:tracePt t="23867" x="5403850" y="1716088"/>
          <p14:tracePt t="23890" x="5429250" y="1716088"/>
          <p14:tracePt t="23912" x="5462588" y="1716088"/>
          <p14:tracePt t="23927" x="5480050" y="1716088"/>
          <p14:tracePt t="23948" x="5497513" y="1716088"/>
          <p14:tracePt t="23949" x="5513388" y="1716088"/>
          <p14:tracePt t="23960" x="5522913" y="1716088"/>
          <p14:tracePt t="23985" x="5565775" y="1708150"/>
          <p14:tracePt t="23987" x="5573713" y="1708150"/>
          <p14:tracePt t="24009" x="5591175" y="1708150"/>
          <p14:tracePt t="24022" x="5607050" y="1708150"/>
          <p14:tracePt t="24056" x="5632450" y="1700213"/>
          <p14:tracePt t="24067" x="5641975" y="1700213"/>
          <p14:tracePt t="24091" x="5657850" y="1700213"/>
          <p14:tracePt t="24651" x="5667375" y="1700213"/>
          <p14:tracePt t="24661" x="5700713" y="1700213"/>
          <p14:tracePt t="24675" x="5761038" y="1725613"/>
          <p14:tracePt t="24689" x="5794375" y="1741488"/>
          <p14:tracePt t="24713" x="5837238" y="1758950"/>
          <p14:tracePt t="24870" x="5845175" y="1758950"/>
          <p14:tracePt t="24907" x="5862638" y="1758950"/>
          <p14:tracePt t="24928" x="5888038" y="1758950"/>
          <p14:tracePt t="24942" x="5895975" y="1758950"/>
          <p14:tracePt t="25257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, ki vsebuje besede stavba, okno&#10;&#10;Opis je samodejno ustvarjen">
            <a:extLst>
              <a:ext uri="{FF2B5EF4-FFF2-40B4-BE49-F238E27FC236}">
                <a16:creationId xmlns:a16="http://schemas.microsoft.com/office/drawing/2014/main" id="{5295ECCA-BA73-44CF-BB6D-3C884AB53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85" y="4013200"/>
            <a:ext cx="2307234" cy="28448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3B249DB3-79A1-4062-8FFA-3CEED56C6BB2}"/>
              </a:ext>
            </a:extLst>
          </p:cNvPr>
          <p:cNvGrpSpPr/>
          <p:nvPr/>
        </p:nvGrpSpPr>
        <p:grpSpPr>
          <a:xfrm>
            <a:off x="250672" y="-453914"/>
            <a:ext cx="7765827" cy="7765827"/>
            <a:chOff x="220195" y="3067050"/>
            <a:chExt cx="3790950" cy="3790950"/>
          </a:xfrm>
        </p:grpSpPr>
        <p:pic>
          <p:nvPicPr>
            <p:cNvPr id="1026" name="Picture 2" descr="knowledge is power">
              <a:extLst>
                <a:ext uri="{FF2B5EF4-FFF2-40B4-BE49-F238E27FC236}">
                  <a16:creationId xmlns:a16="http://schemas.microsoft.com/office/drawing/2014/main" id="{3E7D5682-FD42-4E43-A115-934EEA8A1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95" y="3067050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kotnik 4">
              <a:extLst>
                <a:ext uri="{FF2B5EF4-FFF2-40B4-BE49-F238E27FC236}">
                  <a16:creationId xmlns:a16="http://schemas.microsoft.com/office/drawing/2014/main" id="{6232E145-24BF-4385-A37A-AF899712A7E7}"/>
                </a:ext>
              </a:extLst>
            </p:cNvPr>
            <p:cNvSpPr/>
            <p:nvPr/>
          </p:nvSpPr>
          <p:spPr>
            <a:xfrm>
              <a:off x="510988" y="3603812"/>
              <a:ext cx="3200400" cy="9986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D5C47E00-40F8-4CE7-8BCE-BDC942E0BF80}"/>
                </a:ext>
              </a:extLst>
            </p:cNvPr>
            <p:cNvSpPr/>
            <p:nvPr/>
          </p:nvSpPr>
          <p:spPr>
            <a:xfrm>
              <a:off x="1574800" y="4197537"/>
              <a:ext cx="2136588" cy="793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Enakokraki trikotnik 5">
              <a:extLst>
                <a:ext uri="{FF2B5EF4-FFF2-40B4-BE49-F238E27FC236}">
                  <a16:creationId xmlns:a16="http://schemas.microsoft.com/office/drawing/2014/main" id="{70E1762F-0401-4BEF-A540-160C46D1AC54}"/>
                </a:ext>
              </a:extLst>
            </p:cNvPr>
            <p:cNvSpPr/>
            <p:nvPr/>
          </p:nvSpPr>
          <p:spPr>
            <a:xfrm rot="2530285">
              <a:off x="1299270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nakokraki trikotnik 8">
              <a:extLst>
                <a:ext uri="{FF2B5EF4-FFF2-40B4-BE49-F238E27FC236}">
                  <a16:creationId xmlns:a16="http://schemas.microsoft.com/office/drawing/2014/main" id="{40380BAE-F32A-4B42-804F-307412B2CAA4}"/>
                </a:ext>
              </a:extLst>
            </p:cNvPr>
            <p:cNvSpPr/>
            <p:nvPr/>
          </p:nvSpPr>
          <p:spPr>
            <a:xfrm rot="5400000">
              <a:off x="482504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40260B3-4230-4BC0-A558-E1CF4518665B}"/>
              </a:ext>
            </a:extLst>
          </p:cNvPr>
          <p:cNvSpPr txBox="1"/>
          <p:nvPr/>
        </p:nvSpPr>
        <p:spPr>
          <a:xfrm>
            <a:off x="979120" y="1785346"/>
            <a:ext cx="630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Papagaj Koki je glasen.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0833CC7-CC4D-4BD9-B8E1-FE1D0F9229B1}"/>
              </a:ext>
            </a:extLst>
          </p:cNvPr>
          <p:cNvSpPr txBox="1"/>
          <p:nvPr/>
        </p:nvSpPr>
        <p:spPr>
          <a:xfrm>
            <a:off x="963319" y="867653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PAPAGAJ KOKI JE GLASEN.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51F4981-C964-4EF5-AA61-7AE81096EBCB}"/>
              </a:ext>
            </a:extLst>
          </p:cNvPr>
          <p:cNvSpPr txBox="1"/>
          <p:nvPr/>
        </p:nvSpPr>
        <p:spPr>
          <a:xfrm>
            <a:off x="963319" y="871104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P</a:t>
            </a:r>
            <a:r>
              <a:rPr lang="sl-SI" sz="4400" dirty="0">
                <a:solidFill>
                  <a:schemeClr val="bg1"/>
                </a:solidFill>
              </a:rPr>
              <a:t>APAGAJ </a:t>
            </a:r>
            <a:r>
              <a:rPr lang="sl-SI" sz="4400" dirty="0">
                <a:solidFill>
                  <a:srgbClr val="FF0000"/>
                </a:solidFill>
              </a:rPr>
              <a:t>K</a:t>
            </a:r>
            <a:r>
              <a:rPr lang="sl-SI" sz="4400" dirty="0">
                <a:solidFill>
                  <a:schemeClr val="bg1"/>
                </a:solidFill>
              </a:rPr>
              <a:t>OKI JE GLASEN.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015EF9A-062B-4506-A07E-C9D979B6BA33}"/>
              </a:ext>
            </a:extLst>
          </p:cNvPr>
          <p:cNvSpPr txBox="1"/>
          <p:nvPr/>
        </p:nvSpPr>
        <p:spPr>
          <a:xfrm>
            <a:off x="5936342" y="2240276"/>
            <a:ext cx="84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sl-SI" sz="8000" dirty="0">
              <a:solidFill>
                <a:srgbClr val="FF0000"/>
              </a:solidFill>
            </a:endParaRP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8399C44D-A8B7-4E44-8D1E-AC13033C55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1"/>
    </mc:Choice>
    <mc:Fallback xmlns="">
      <p:transition spd="slow" advTm="21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8457" x="1325563" y="1649413"/>
          <p14:tracePt t="8693" x="1350963" y="1657350"/>
          <p14:tracePt t="8754" x="1358900" y="1657350"/>
          <p14:tracePt t="8788" x="1368425" y="1657350"/>
          <p14:tracePt t="9123" x="1409700" y="1674813"/>
          <p14:tracePt t="9136" x="1419225" y="1674813"/>
          <p14:tracePt t="9147" x="1427163" y="1682750"/>
          <p14:tracePt t="9189" x="1435100" y="1682750"/>
          <p14:tracePt t="9373" x="1444625" y="1682750"/>
          <p14:tracePt t="9386" x="1452563" y="1682750"/>
          <p14:tracePt t="9413" x="1528763" y="1700213"/>
          <p14:tracePt t="9416" x="1563688" y="1708150"/>
          <p14:tracePt t="9432" x="1597025" y="1708150"/>
          <p14:tracePt t="9449" x="1614488" y="1708150"/>
          <p14:tracePt t="9494" x="1622425" y="1708150"/>
          <p14:tracePt t="9541" x="1647825" y="1700213"/>
          <p14:tracePt t="9556" x="1647825" y="1690688"/>
          <p14:tracePt t="9720" x="1657350" y="1682750"/>
          <p14:tracePt t="9740" x="1690688" y="1674813"/>
          <p14:tracePt t="9754" x="1733550" y="1674813"/>
          <p14:tracePt t="9767" x="1758950" y="1682750"/>
          <p14:tracePt t="9791" x="1809750" y="1690688"/>
          <p14:tracePt t="9969" x="1817688" y="1690688"/>
          <p14:tracePt t="9979" x="1827213" y="1690688"/>
          <p14:tracePt t="9990" x="1878013" y="1700213"/>
          <p14:tracePt t="10003" x="1903413" y="1708150"/>
          <p14:tracePt t="10025" x="1962150" y="1716088"/>
          <p14:tracePt t="10036" x="1971675" y="1716088"/>
          <p14:tracePt t="10068" x="2022475" y="1716088"/>
          <p14:tracePt t="10090" x="2055813" y="1716088"/>
          <p14:tracePt t="10113" x="2090738" y="1725613"/>
          <p14:tracePt t="10128" x="2116138" y="1733550"/>
          <p14:tracePt t="10159" x="2174875" y="1741488"/>
          <p14:tracePt t="10173" x="2192338" y="1741488"/>
          <p14:tracePt t="10196" x="2217738" y="1741488"/>
          <p14:tracePt t="10207" x="2225675" y="1741488"/>
          <p14:tracePt t="10239" x="2276475" y="1741488"/>
          <p14:tracePt t="10252" x="2301875" y="1733550"/>
          <p14:tracePt t="10274" x="2344738" y="1733550"/>
          <p14:tracePt t="10286" x="2352675" y="1733550"/>
          <p14:tracePt t="10308" x="2405063" y="1751013"/>
          <p14:tracePt t="10321" x="2430463" y="1758950"/>
          <p14:tracePt t="10345" x="2471738" y="1766888"/>
          <p14:tracePt t="10371" x="2514600" y="1776413"/>
          <p14:tracePt t="10384" x="2540000" y="1776413"/>
          <p14:tracePt t="10409" x="2574925" y="1776413"/>
          <p14:tracePt t="10422" x="2582863" y="1776413"/>
          <p14:tracePt t="10445" x="2600325" y="1776413"/>
          <p14:tracePt t="10926" x="0" y="0"/>
        </p14:tracePtLst>
        <p14:tracePtLst>
          <p14:tracePt t="11730" x="3338513" y="1639888"/>
          <p14:tracePt t="12037" x="3381375" y="1665288"/>
          <p14:tracePt t="12049" x="3398838" y="1665288"/>
          <p14:tracePt t="12050" x="3424238" y="1674813"/>
          <p14:tracePt t="12073" x="3475038" y="1700213"/>
          <p14:tracePt t="12107" x="3500438" y="1708150"/>
          <p14:tracePt t="12219" x="3508375" y="1708150"/>
          <p14:tracePt t="12229" x="3517900" y="1708150"/>
          <p14:tracePt t="12240" x="3543300" y="1708150"/>
          <p14:tracePt t="12252" x="3559175" y="1708150"/>
          <p14:tracePt t="12275" x="3594100" y="1708150"/>
          <p14:tracePt t="12289" x="3619500" y="1708150"/>
          <p14:tracePt t="12310" x="3652838" y="1708150"/>
          <p14:tracePt t="12322" x="3670300" y="1708150"/>
          <p14:tracePt t="12345" x="3713163" y="1708150"/>
          <p14:tracePt t="12365" x="3746500" y="1708150"/>
          <p14:tracePt t="12387" x="3781425" y="1708150"/>
          <p14:tracePt t="12397" x="3789363" y="1708150"/>
          <p14:tracePt t="12420" x="3806825" y="1708150"/>
          <p14:tracePt t="12455" x="3814763" y="1708150"/>
          <p14:tracePt t="12534" x="3822700" y="1708150"/>
          <p14:tracePt t="12544" x="3848100" y="1708150"/>
          <p14:tracePt t="12568" x="3890963" y="1708150"/>
          <p14:tracePt t="12589" x="3925888" y="1716088"/>
          <p14:tracePt t="12603" x="3933825" y="1716088"/>
          <p14:tracePt t="12624" x="3951288" y="1716088"/>
          <p14:tracePt t="12936" x="4002088" y="1716088"/>
          <p14:tracePt t="12946" x="4017963" y="1716088"/>
          <p14:tracePt t="12956" x="4027488" y="1716088"/>
          <p14:tracePt t="12970" x="4044950" y="1716088"/>
          <p14:tracePt t="13818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, ki vsebuje besede stavba, okno&#10;&#10;Opis je samodejno ustvarjen">
            <a:extLst>
              <a:ext uri="{FF2B5EF4-FFF2-40B4-BE49-F238E27FC236}">
                <a16:creationId xmlns:a16="http://schemas.microsoft.com/office/drawing/2014/main" id="{5295ECCA-BA73-44CF-BB6D-3C884AB53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56" y="3916381"/>
            <a:ext cx="2307234" cy="28448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3B249DB3-79A1-4062-8FFA-3CEED56C6BB2}"/>
              </a:ext>
            </a:extLst>
          </p:cNvPr>
          <p:cNvGrpSpPr/>
          <p:nvPr/>
        </p:nvGrpSpPr>
        <p:grpSpPr>
          <a:xfrm>
            <a:off x="215900" y="-271033"/>
            <a:ext cx="7365742" cy="7129033"/>
            <a:chOff x="220195" y="3067050"/>
            <a:chExt cx="3790950" cy="3790950"/>
          </a:xfrm>
        </p:grpSpPr>
        <p:pic>
          <p:nvPicPr>
            <p:cNvPr id="1026" name="Picture 2" descr="knowledge is power">
              <a:extLst>
                <a:ext uri="{FF2B5EF4-FFF2-40B4-BE49-F238E27FC236}">
                  <a16:creationId xmlns:a16="http://schemas.microsoft.com/office/drawing/2014/main" id="{3E7D5682-FD42-4E43-A115-934EEA8A1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95" y="3067050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kotnik 4">
              <a:extLst>
                <a:ext uri="{FF2B5EF4-FFF2-40B4-BE49-F238E27FC236}">
                  <a16:creationId xmlns:a16="http://schemas.microsoft.com/office/drawing/2014/main" id="{6232E145-24BF-4385-A37A-AF899712A7E7}"/>
                </a:ext>
              </a:extLst>
            </p:cNvPr>
            <p:cNvSpPr/>
            <p:nvPr/>
          </p:nvSpPr>
          <p:spPr>
            <a:xfrm>
              <a:off x="510988" y="3603812"/>
              <a:ext cx="3200400" cy="9986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D5C47E00-40F8-4CE7-8BCE-BDC942E0BF80}"/>
                </a:ext>
              </a:extLst>
            </p:cNvPr>
            <p:cNvSpPr/>
            <p:nvPr/>
          </p:nvSpPr>
          <p:spPr>
            <a:xfrm>
              <a:off x="1574800" y="4197537"/>
              <a:ext cx="2136588" cy="793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Enakokraki trikotnik 5">
              <a:extLst>
                <a:ext uri="{FF2B5EF4-FFF2-40B4-BE49-F238E27FC236}">
                  <a16:creationId xmlns:a16="http://schemas.microsoft.com/office/drawing/2014/main" id="{70E1762F-0401-4BEF-A540-160C46D1AC54}"/>
                </a:ext>
              </a:extLst>
            </p:cNvPr>
            <p:cNvSpPr/>
            <p:nvPr/>
          </p:nvSpPr>
          <p:spPr>
            <a:xfrm rot="2530285">
              <a:off x="1299270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nakokraki trikotnik 8">
              <a:extLst>
                <a:ext uri="{FF2B5EF4-FFF2-40B4-BE49-F238E27FC236}">
                  <a16:creationId xmlns:a16="http://schemas.microsoft.com/office/drawing/2014/main" id="{40380BAE-F32A-4B42-804F-307412B2CAA4}"/>
                </a:ext>
              </a:extLst>
            </p:cNvPr>
            <p:cNvSpPr/>
            <p:nvPr/>
          </p:nvSpPr>
          <p:spPr>
            <a:xfrm rot="5400000">
              <a:off x="482504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40260B3-4230-4BC0-A558-E1CF4518665B}"/>
              </a:ext>
            </a:extLst>
          </p:cNvPr>
          <p:cNvSpPr txBox="1"/>
          <p:nvPr/>
        </p:nvSpPr>
        <p:spPr>
          <a:xfrm>
            <a:off x="979120" y="1785346"/>
            <a:ext cx="630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Tim Kovač ni kovač.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0833CC7-CC4D-4BD9-B8E1-FE1D0F9229B1}"/>
              </a:ext>
            </a:extLst>
          </p:cNvPr>
          <p:cNvSpPr txBox="1"/>
          <p:nvPr/>
        </p:nvSpPr>
        <p:spPr>
          <a:xfrm>
            <a:off x="963319" y="867653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TIM KOVAČ NI KOVAČ.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51F4981-C964-4EF5-AA61-7AE81096EBCB}"/>
              </a:ext>
            </a:extLst>
          </p:cNvPr>
          <p:cNvSpPr txBox="1"/>
          <p:nvPr/>
        </p:nvSpPr>
        <p:spPr>
          <a:xfrm>
            <a:off x="963317" y="865945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T</a:t>
            </a:r>
            <a:r>
              <a:rPr lang="sl-SI" sz="4400" dirty="0">
                <a:solidFill>
                  <a:schemeClr val="bg1"/>
                </a:solidFill>
              </a:rPr>
              <a:t>IM </a:t>
            </a:r>
            <a:r>
              <a:rPr lang="sl-SI" sz="4400" dirty="0">
                <a:solidFill>
                  <a:srgbClr val="FF0000"/>
                </a:solidFill>
              </a:rPr>
              <a:t>K</a:t>
            </a:r>
            <a:r>
              <a:rPr lang="sl-SI" sz="4400" dirty="0">
                <a:solidFill>
                  <a:schemeClr val="bg1"/>
                </a:solidFill>
              </a:rPr>
              <a:t>OVAČ NI KOVAČ.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015EF9A-062B-4506-A07E-C9D979B6BA33}"/>
              </a:ext>
            </a:extLst>
          </p:cNvPr>
          <p:cNvSpPr txBox="1"/>
          <p:nvPr/>
        </p:nvSpPr>
        <p:spPr>
          <a:xfrm>
            <a:off x="5936342" y="2240276"/>
            <a:ext cx="84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sl-SI" sz="8000" dirty="0">
              <a:solidFill>
                <a:srgbClr val="FF0000"/>
              </a:solidFill>
            </a:endParaRP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503C6A3F-165C-47D3-AE36-F92998CCD6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17"/>
    </mc:Choice>
    <mc:Fallback xmlns="">
      <p:transition spd="slow" advTm="24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8639" x="1265238" y="1657350"/>
          <p14:tracePt t="9164" x="1274763" y="1657350"/>
          <p14:tracePt t="9190" x="1282700" y="1665288"/>
          <p14:tracePt t="9200" x="1290638" y="1665288"/>
          <p14:tracePt t="9211" x="1300163" y="1674813"/>
          <p14:tracePt t="9553" x="1317625" y="1674813"/>
          <p14:tracePt t="9723" x="1350963" y="1682750"/>
          <p14:tracePt t="9733" x="1368425" y="1682750"/>
          <p14:tracePt t="9758" x="1393825" y="1682750"/>
          <p14:tracePt t="9778" x="1427163" y="1682750"/>
          <p14:tracePt t="9979" x="1435100" y="1682750"/>
          <p14:tracePt t="10013" x="1452563" y="1682750"/>
          <p14:tracePt t="10047" x="1470025" y="1682750"/>
          <p14:tracePt t="10058" x="1487488" y="1682750"/>
          <p14:tracePt t="10090" x="1495425" y="1682750"/>
          <p14:tracePt t="10292" x="1503363" y="1682750"/>
          <p14:tracePt t="13132" x="0" y="0"/>
        </p14:tracePtLst>
        <p14:tracePtLst>
          <p14:tracePt t="13970" x="2157413" y="1606550"/>
          <p14:tracePt t="14279" x="2251075" y="1639888"/>
          <p14:tracePt t="14292" x="2286000" y="1657350"/>
          <p14:tracePt t="14307" x="2336800" y="1674813"/>
          <p14:tracePt t="14320" x="2362200" y="1690688"/>
          <p14:tracePt t="14352" x="2370138" y="1690688"/>
          <p14:tracePt t="14853" x="2455863" y="1690688"/>
          <p14:tracePt t="14863" x="2497138" y="1690688"/>
          <p14:tracePt t="14887" x="2557463" y="1690688"/>
          <p14:tracePt t="14889" x="2574925" y="1690688"/>
          <p14:tracePt t="14898" x="2590800" y="1690688"/>
          <p14:tracePt t="14923" x="2616200" y="1690688"/>
          <p14:tracePt t="14956" x="2641600" y="1690688"/>
          <p14:tracePt t="14967" x="2659063" y="1690688"/>
          <p14:tracePt t="15001" x="2684463" y="1690688"/>
          <p14:tracePt t="15011" x="2701925" y="1690688"/>
          <p14:tracePt t="15043" x="2752725" y="1682750"/>
          <p14:tracePt t="15056" x="2786063" y="1682750"/>
          <p14:tracePt t="15090" x="2820988" y="1674813"/>
          <p14:tracePt t="15102" x="2828925" y="1674813"/>
          <p14:tracePt t="15126" x="2863850" y="1665288"/>
          <p14:tracePt t="15141" x="2871788" y="1665288"/>
          <p14:tracePt t="15153" x="2889250" y="1665288"/>
          <p14:tracePt t="15176" x="2914650" y="1665288"/>
          <p14:tracePt t="15188" x="2930525" y="1665288"/>
          <p14:tracePt t="15199" x="2955925" y="1665288"/>
          <p14:tracePt t="15212" x="2965450" y="1665288"/>
          <p14:tracePt t="15225" x="2998788" y="1674813"/>
          <p14:tracePt t="15249" x="3033713" y="1674813"/>
          <p14:tracePt t="15261" x="3059113" y="1674813"/>
          <p14:tracePt t="15275" x="3067050" y="1674813"/>
          <p14:tracePt t="15294" x="3109913" y="1682750"/>
          <p14:tracePt t="15308" x="3143250" y="1682750"/>
          <p14:tracePt t="15328" x="3160713" y="1682750"/>
          <p14:tracePt t="15342" x="3178175" y="1682750"/>
          <p14:tracePt t="15368" x="3236913" y="1700213"/>
          <p14:tracePt t="15391" x="3262313" y="1708150"/>
          <p14:tracePt t="15392" x="3279775" y="1708150"/>
          <p14:tracePt t="15402" x="3287713" y="1716088"/>
          <p14:tracePt t="15432" x="3305175" y="1716088"/>
          <p14:tracePt t="16037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, ki vsebuje besede stavba, okno&#10;&#10;Opis je samodejno ustvarjen">
            <a:extLst>
              <a:ext uri="{FF2B5EF4-FFF2-40B4-BE49-F238E27FC236}">
                <a16:creationId xmlns:a16="http://schemas.microsoft.com/office/drawing/2014/main" id="{5295ECCA-BA73-44CF-BB6D-3C884AB53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28" y="4013200"/>
            <a:ext cx="2307234" cy="2844800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3B249DB3-79A1-4062-8FFA-3CEED56C6BB2}"/>
              </a:ext>
            </a:extLst>
          </p:cNvPr>
          <p:cNvGrpSpPr/>
          <p:nvPr/>
        </p:nvGrpSpPr>
        <p:grpSpPr>
          <a:xfrm>
            <a:off x="558543" y="-453913"/>
            <a:ext cx="7256814" cy="7311913"/>
            <a:chOff x="220195" y="3067050"/>
            <a:chExt cx="3790950" cy="3790950"/>
          </a:xfrm>
        </p:grpSpPr>
        <p:pic>
          <p:nvPicPr>
            <p:cNvPr id="1026" name="Picture 2" descr="knowledge is power">
              <a:extLst>
                <a:ext uri="{FF2B5EF4-FFF2-40B4-BE49-F238E27FC236}">
                  <a16:creationId xmlns:a16="http://schemas.microsoft.com/office/drawing/2014/main" id="{3E7D5682-FD42-4E43-A115-934EEA8A1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95" y="3067050"/>
              <a:ext cx="3790950" cy="379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ravokotnik 4">
              <a:extLst>
                <a:ext uri="{FF2B5EF4-FFF2-40B4-BE49-F238E27FC236}">
                  <a16:creationId xmlns:a16="http://schemas.microsoft.com/office/drawing/2014/main" id="{6232E145-24BF-4385-A37A-AF899712A7E7}"/>
                </a:ext>
              </a:extLst>
            </p:cNvPr>
            <p:cNvSpPr/>
            <p:nvPr/>
          </p:nvSpPr>
          <p:spPr>
            <a:xfrm>
              <a:off x="510988" y="3603812"/>
              <a:ext cx="3200400" cy="9986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D5C47E00-40F8-4CE7-8BCE-BDC942E0BF80}"/>
                </a:ext>
              </a:extLst>
            </p:cNvPr>
            <p:cNvSpPr/>
            <p:nvPr/>
          </p:nvSpPr>
          <p:spPr>
            <a:xfrm>
              <a:off x="1574800" y="4197537"/>
              <a:ext cx="2136588" cy="7933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6" name="Enakokraki trikotnik 5">
              <a:extLst>
                <a:ext uri="{FF2B5EF4-FFF2-40B4-BE49-F238E27FC236}">
                  <a16:creationId xmlns:a16="http://schemas.microsoft.com/office/drawing/2014/main" id="{70E1762F-0401-4BEF-A540-160C46D1AC54}"/>
                </a:ext>
              </a:extLst>
            </p:cNvPr>
            <p:cNvSpPr/>
            <p:nvPr/>
          </p:nvSpPr>
          <p:spPr>
            <a:xfrm rot="2530285">
              <a:off x="1299270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Enakokraki trikotnik 8">
              <a:extLst>
                <a:ext uri="{FF2B5EF4-FFF2-40B4-BE49-F238E27FC236}">
                  <a16:creationId xmlns:a16="http://schemas.microsoft.com/office/drawing/2014/main" id="{40380BAE-F32A-4B42-804F-307412B2CAA4}"/>
                </a:ext>
              </a:extLst>
            </p:cNvPr>
            <p:cNvSpPr/>
            <p:nvPr/>
          </p:nvSpPr>
          <p:spPr>
            <a:xfrm rot="5400000">
              <a:off x="482504" y="4448168"/>
              <a:ext cx="436880" cy="348652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40260B3-4230-4BC0-A558-E1CF4518665B}"/>
              </a:ext>
            </a:extLst>
          </p:cNvPr>
          <p:cNvSpPr txBox="1"/>
          <p:nvPr/>
        </p:nvSpPr>
        <p:spPr>
          <a:xfrm>
            <a:off x="979120" y="1785346"/>
            <a:ext cx="630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S </a:t>
            </a:r>
            <a:r>
              <a:rPr lang="sl-SI" sz="4400" dirty="0" err="1">
                <a:solidFill>
                  <a:schemeClr val="bg1"/>
                </a:solidFill>
              </a:rPr>
              <a:t>Flokijem</a:t>
            </a:r>
            <a:r>
              <a:rPr lang="sl-SI" sz="4400" dirty="0">
                <a:solidFill>
                  <a:schemeClr val="bg1"/>
                </a:solidFill>
              </a:rPr>
              <a:t> grem na Vir.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0833CC7-CC4D-4BD9-B8E1-FE1D0F9229B1}"/>
              </a:ext>
            </a:extLst>
          </p:cNvPr>
          <p:cNvSpPr txBox="1"/>
          <p:nvPr/>
        </p:nvSpPr>
        <p:spPr>
          <a:xfrm>
            <a:off x="963319" y="867653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chemeClr val="bg1"/>
                </a:solidFill>
              </a:rPr>
              <a:t>S FLOKIJEM GREM NA VIR.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51F4981-C964-4EF5-AA61-7AE81096EBCB}"/>
              </a:ext>
            </a:extLst>
          </p:cNvPr>
          <p:cNvSpPr txBox="1"/>
          <p:nvPr/>
        </p:nvSpPr>
        <p:spPr>
          <a:xfrm>
            <a:off x="963319" y="867653"/>
            <a:ext cx="764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S F</a:t>
            </a:r>
            <a:r>
              <a:rPr lang="sl-SI" sz="4400" dirty="0">
                <a:solidFill>
                  <a:schemeClr val="bg1"/>
                </a:solidFill>
              </a:rPr>
              <a:t>LOKIJEM GREM NA </a:t>
            </a:r>
            <a:r>
              <a:rPr lang="sl-SI" sz="4400" dirty="0">
                <a:solidFill>
                  <a:srgbClr val="FF0000"/>
                </a:solidFill>
              </a:rPr>
              <a:t>V</a:t>
            </a:r>
            <a:r>
              <a:rPr lang="sl-SI" sz="4400" dirty="0">
                <a:solidFill>
                  <a:schemeClr val="bg1"/>
                </a:solidFill>
              </a:rPr>
              <a:t>IR.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015EF9A-062B-4506-A07E-C9D979B6BA33}"/>
              </a:ext>
            </a:extLst>
          </p:cNvPr>
          <p:cNvSpPr txBox="1"/>
          <p:nvPr/>
        </p:nvSpPr>
        <p:spPr>
          <a:xfrm>
            <a:off x="5936342" y="2240276"/>
            <a:ext cx="841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sl-SI" sz="8000" dirty="0">
              <a:solidFill>
                <a:srgbClr val="FF0000"/>
              </a:solidFill>
            </a:endParaRPr>
          </a:p>
        </p:txBody>
      </p:sp>
      <p:pic>
        <p:nvPicPr>
          <p:cNvPr id="18" name="Zvok 17">
            <a:hlinkClick r:id="" action="ppaction://media"/>
            <a:extLst>
              <a:ext uri="{FF2B5EF4-FFF2-40B4-BE49-F238E27FC236}">
                <a16:creationId xmlns:a16="http://schemas.microsoft.com/office/drawing/2014/main" id="{E86DB016-10A2-4F9B-BB0A-1F94D3FFB3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8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1"/>
    </mc:Choice>
    <mc:Fallback xmlns="">
      <p:transition spd="slow" advTm="38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11085" x="1181100" y="1571625"/>
          <p14:tracePt t="13598" x="0" y="0"/>
        </p14:tracePtLst>
        <p14:tracePtLst>
          <p14:tracePt t="14636" x="1554163" y="1589088"/>
          <p14:tracePt t="15018" x="1554163" y="1597025"/>
          <p14:tracePt t="15033" x="1563688" y="1597025"/>
          <p14:tracePt t="15120" x="1571625" y="1597025"/>
          <p14:tracePt t="15135" x="1589088" y="1606550"/>
          <p14:tracePt t="15151" x="1606550" y="1606550"/>
          <p14:tracePt t="15167" x="1622425" y="1606550"/>
          <p14:tracePt t="15183" x="1647825" y="1606550"/>
          <p14:tracePt t="15200" x="1665288" y="1606550"/>
          <p14:tracePt t="15218" x="1682750" y="1606550"/>
          <p14:tracePt t="15234" x="1690688" y="1606550"/>
          <p14:tracePt t="15264" x="1698625" y="1606550"/>
          <p14:tracePt t="15279" x="1724025" y="1606550"/>
          <p14:tracePt t="15292" x="1733550" y="1606550"/>
          <p14:tracePt t="15307" x="1758950" y="1606550"/>
          <p14:tracePt t="15339" x="1809750" y="1597025"/>
          <p14:tracePt t="15354" x="1835150" y="1597025"/>
          <p14:tracePt t="15389" x="1903413" y="1589088"/>
          <p14:tracePt t="15408" x="1920875" y="1589088"/>
          <p14:tracePt t="15423" x="1946275" y="1589088"/>
          <p14:tracePt t="15455" x="1971675" y="1589088"/>
          <p14:tracePt t="15471" x="1979613" y="1589088"/>
          <p14:tracePt t="15651" x="1987550" y="1589088"/>
          <p14:tracePt t="15666" x="2012950" y="1597025"/>
          <p14:tracePt t="15695" x="2106613" y="1639888"/>
          <p14:tracePt t="15724" x="2141538" y="1665288"/>
          <p14:tracePt t="15725" x="2157413" y="1674813"/>
          <p14:tracePt t="16000" x="2174875" y="1674813"/>
          <p14:tracePt t="16014" x="2208213" y="1682750"/>
          <p14:tracePt t="16029" x="2243138" y="1682750"/>
          <p14:tracePt t="16043" x="2268538" y="1682750"/>
          <p14:tracePt t="16057" x="2276475" y="1682750"/>
          <p14:tracePt t="16269" x="2293938" y="1682750"/>
          <p14:tracePt t="16286" x="2319338" y="1682750"/>
          <p14:tracePt t="16304" x="2344738" y="1682750"/>
          <p14:tracePt t="16320" x="2370138" y="1682750"/>
          <p14:tracePt t="16338" x="2395538" y="1682750"/>
          <p14:tracePt t="16390" x="2438400" y="1682750"/>
          <p14:tracePt t="16406" x="2463800" y="1682750"/>
          <p14:tracePt t="16437" x="2497138" y="1682750"/>
          <p14:tracePt t="16455" x="2524125" y="1674813"/>
          <p14:tracePt t="16473" x="2557463" y="1674813"/>
          <p14:tracePt t="16475" x="2565400" y="1674813"/>
          <p14:tracePt t="16505" x="2590800" y="1674813"/>
          <p14:tracePt t="16539" x="2600325" y="1674813"/>
          <p14:tracePt t="16554" x="2608263" y="1665288"/>
          <p14:tracePt t="16585" x="2633663" y="1665288"/>
          <p14:tracePt t="16601" x="2641600" y="1665288"/>
          <p14:tracePt t="16822" x="2668588" y="1665288"/>
          <p14:tracePt t="16838" x="2709863" y="1665288"/>
          <p14:tracePt t="16856" x="2744788" y="1674813"/>
          <p14:tracePt t="16874" x="2778125" y="1674813"/>
          <p14:tracePt t="17116" x="2786063" y="1682750"/>
          <p14:tracePt t="17129" x="2871788" y="1690688"/>
          <p14:tracePt t="17144" x="2914650" y="1690688"/>
          <p14:tracePt t="17157" x="2965450" y="1700213"/>
          <p14:tracePt t="17175" x="2998788" y="1708150"/>
          <p14:tracePt t="17192" x="3008313" y="1708150"/>
          <p14:tracePt t="17351" x="3033713" y="1708150"/>
          <p14:tracePt t="17367" x="3067050" y="1708150"/>
          <p14:tracePt t="17400" x="3117850" y="1708150"/>
          <p14:tracePt t="17415" x="3135313" y="1708150"/>
          <p14:tracePt t="17574" x="3143250" y="1700213"/>
          <p14:tracePt t="17590" x="3168650" y="1700213"/>
          <p14:tracePt t="17608" x="3178175" y="1700213"/>
          <p14:tracePt t="18002" x="0" y="0"/>
        </p14:tracePtLst>
        <p14:tracePtLst>
          <p14:tracePt t="19227" x="6227763" y="1649413"/>
          <p14:tracePt t="19546" x="6245225" y="1649413"/>
          <p14:tracePt t="19547" x="6253163" y="1657350"/>
          <p14:tracePt t="19561" x="6261100" y="1657350"/>
          <p14:tracePt t="19592" x="6296025" y="1674813"/>
          <p14:tracePt t="19595" x="6303963" y="1674813"/>
          <p14:tracePt t="19608" x="6311900" y="1674813"/>
          <p14:tracePt t="19609" x="6321425" y="1674813"/>
          <p14:tracePt t="19623" x="6329363" y="1674813"/>
          <p14:tracePt t="19625" x="6346825" y="1682750"/>
          <p14:tracePt t="19659" x="6380163" y="1690688"/>
          <p14:tracePt t="19675" x="6397625" y="1700213"/>
          <p14:tracePt t="19706" x="6415088" y="1700213"/>
          <p14:tracePt t="19754" x="6430963" y="1700213"/>
          <p14:tracePt t="19769" x="6448425" y="1700213"/>
          <p14:tracePt t="19786" x="6465888" y="1708150"/>
          <p14:tracePt t="19802" x="6491288" y="1708150"/>
          <p14:tracePt t="19829" x="6499225" y="1716088"/>
          <p14:tracePt t="19844" x="6516688" y="1716088"/>
          <p14:tracePt t="19874" x="6542088" y="1725613"/>
          <p14:tracePt t="19891" x="6550025" y="1725613"/>
          <p14:tracePt t="2293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BFDAD6D-6704-46E0-95BC-6B1CA417E65F}"/>
              </a:ext>
            </a:extLst>
          </p:cNvPr>
          <p:cNvSpPr txBox="1"/>
          <p:nvPr/>
        </p:nvSpPr>
        <p:spPr>
          <a:xfrm>
            <a:off x="2186372" y="414592"/>
            <a:ext cx="7819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C00000"/>
                </a:solidFill>
              </a:rPr>
              <a:t>Kaj še pišemo z veliko začetnico?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88B3A839-8E5E-480C-B8A1-B94F9EDBA485}"/>
              </a:ext>
            </a:extLst>
          </p:cNvPr>
          <p:cNvGrpSpPr/>
          <p:nvPr/>
        </p:nvGrpSpPr>
        <p:grpSpPr>
          <a:xfrm>
            <a:off x="571088" y="1751233"/>
            <a:ext cx="2722669" cy="1581680"/>
            <a:chOff x="597399" y="1850479"/>
            <a:chExt cx="2722669" cy="1581680"/>
          </a:xfrm>
        </p:grpSpPr>
        <p:sp>
          <p:nvSpPr>
            <p:cNvPr id="3" name="PoljeZBesedilom 2">
              <a:extLst>
                <a:ext uri="{FF2B5EF4-FFF2-40B4-BE49-F238E27FC236}">
                  <a16:creationId xmlns:a16="http://schemas.microsoft.com/office/drawing/2014/main" id="{F57EA4A3-8F01-4B42-B545-BF283B0D470A}"/>
                </a:ext>
              </a:extLst>
            </p:cNvPr>
            <p:cNvSpPr txBox="1"/>
            <p:nvPr/>
          </p:nvSpPr>
          <p:spPr>
            <a:xfrm>
              <a:off x="1442405" y="2785828"/>
              <a:ext cx="1032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600" dirty="0">
                  <a:solidFill>
                    <a:srgbClr val="C00000"/>
                  </a:solidFill>
                </a:rPr>
                <a:t>S</a:t>
              </a:r>
              <a:r>
                <a:rPr lang="sl-SI" sz="3600" dirty="0"/>
                <a:t>ava</a:t>
              </a:r>
            </a:p>
          </p:txBody>
        </p:sp>
        <p:sp>
          <p:nvSpPr>
            <p:cNvPr id="11" name="Diagram poteka: nadomestni process 10">
              <a:extLst>
                <a:ext uri="{FF2B5EF4-FFF2-40B4-BE49-F238E27FC236}">
                  <a16:creationId xmlns:a16="http://schemas.microsoft.com/office/drawing/2014/main" id="{BC2899FD-CE11-4DEF-9EFF-0FA04883BA34}"/>
                </a:ext>
              </a:extLst>
            </p:cNvPr>
            <p:cNvSpPr/>
            <p:nvPr/>
          </p:nvSpPr>
          <p:spPr>
            <a:xfrm>
              <a:off x="597399" y="1850479"/>
              <a:ext cx="2722669" cy="69220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800" dirty="0">
                  <a:solidFill>
                    <a:schemeClr val="tx1"/>
                  </a:solidFill>
                </a:rPr>
                <a:t>IMENA REK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E562560-C338-46FF-8E51-BCC3845790B3}"/>
              </a:ext>
            </a:extLst>
          </p:cNvPr>
          <p:cNvGrpSpPr/>
          <p:nvPr/>
        </p:nvGrpSpPr>
        <p:grpSpPr>
          <a:xfrm>
            <a:off x="1963578" y="4284123"/>
            <a:ext cx="3448405" cy="1497320"/>
            <a:chOff x="1421181" y="3884692"/>
            <a:chExt cx="3448405" cy="1497320"/>
          </a:xfrm>
        </p:grpSpPr>
        <p:sp>
          <p:nvSpPr>
            <p:cNvPr id="12" name="Diagram poteka: nadomestni process 11">
              <a:extLst>
                <a:ext uri="{FF2B5EF4-FFF2-40B4-BE49-F238E27FC236}">
                  <a16:creationId xmlns:a16="http://schemas.microsoft.com/office/drawing/2014/main" id="{E850F354-D847-4760-A107-72619D8184FD}"/>
                </a:ext>
              </a:extLst>
            </p:cNvPr>
            <p:cNvSpPr/>
            <p:nvPr/>
          </p:nvSpPr>
          <p:spPr>
            <a:xfrm>
              <a:off x="1421181" y="3884692"/>
              <a:ext cx="3448405" cy="69220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800" dirty="0">
                  <a:solidFill>
                    <a:schemeClr val="tx1"/>
                  </a:solidFill>
                </a:rPr>
                <a:t>IMENA PREBIVALCEV</a:t>
              </a:r>
            </a:p>
          </p:txBody>
        </p:sp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AC2378B1-BEEC-400C-ADEB-2E5DFD0FE147}"/>
                </a:ext>
              </a:extLst>
            </p:cNvPr>
            <p:cNvSpPr txBox="1"/>
            <p:nvPr/>
          </p:nvSpPr>
          <p:spPr>
            <a:xfrm>
              <a:off x="1702189" y="4735681"/>
              <a:ext cx="2343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600" dirty="0">
                  <a:solidFill>
                    <a:srgbClr val="C00000"/>
                  </a:solidFill>
                </a:rPr>
                <a:t>D</a:t>
              </a:r>
              <a:r>
                <a:rPr lang="sl-SI" sz="3600" dirty="0"/>
                <a:t>omžalčani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3731234-3662-4838-B16C-18A5BCB994F9}"/>
              </a:ext>
            </a:extLst>
          </p:cNvPr>
          <p:cNvGrpSpPr/>
          <p:nvPr/>
        </p:nvGrpSpPr>
        <p:grpSpPr>
          <a:xfrm>
            <a:off x="8177967" y="1669955"/>
            <a:ext cx="2697159" cy="1546965"/>
            <a:chOff x="6697396" y="515070"/>
            <a:chExt cx="2697159" cy="1546965"/>
          </a:xfrm>
        </p:grpSpPr>
        <p:sp>
          <p:nvSpPr>
            <p:cNvPr id="14" name="Diagram poteka: nadomestni process 13">
              <a:extLst>
                <a:ext uri="{FF2B5EF4-FFF2-40B4-BE49-F238E27FC236}">
                  <a16:creationId xmlns:a16="http://schemas.microsoft.com/office/drawing/2014/main" id="{8293EDA1-C5AF-4730-8F10-E70EDA871DF9}"/>
                </a:ext>
              </a:extLst>
            </p:cNvPr>
            <p:cNvSpPr/>
            <p:nvPr/>
          </p:nvSpPr>
          <p:spPr>
            <a:xfrm>
              <a:off x="6697396" y="515070"/>
              <a:ext cx="2697159" cy="69220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800" dirty="0">
                  <a:solidFill>
                    <a:schemeClr val="tx1"/>
                  </a:solidFill>
                </a:rPr>
                <a:t>IMENA DRŽAV</a:t>
              </a:r>
            </a:p>
          </p:txBody>
        </p:sp>
        <p:sp>
          <p:nvSpPr>
            <p:cNvPr id="15" name="PoljeZBesedilom 14">
              <a:extLst>
                <a:ext uri="{FF2B5EF4-FFF2-40B4-BE49-F238E27FC236}">
                  <a16:creationId xmlns:a16="http://schemas.microsoft.com/office/drawing/2014/main" id="{3CE7C80B-7A5C-4204-945B-B67FC1981591}"/>
                </a:ext>
              </a:extLst>
            </p:cNvPr>
            <p:cNvSpPr txBox="1"/>
            <p:nvPr/>
          </p:nvSpPr>
          <p:spPr>
            <a:xfrm>
              <a:off x="7152228" y="1415704"/>
              <a:ext cx="18564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600" dirty="0">
                  <a:solidFill>
                    <a:srgbClr val="C00000"/>
                  </a:solidFill>
                </a:rPr>
                <a:t>S</a:t>
              </a:r>
              <a:r>
                <a:rPr lang="sl-SI" sz="3600" dirty="0"/>
                <a:t>lovenija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072210B1-F967-4DE6-AB68-9A1AF166C70D}"/>
              </a:ext>
            </a:extLst>
          </p:cNvPr>
          <p:cNvGrpSpPr/>
          <p:nvPr/>
        </p:nvGrpSpPr>
        <p:grpSpPr>
          <a:xfrm>
            <a:off x="4218668" y="1725052"/>
            <a:ext cx="2473680" cy="1571600"/>
            <a:chOff x="5836807" y="3786122"/>
            <a:chExt cx="2473680" cy="1571600"/>
          </a:xfrm>
        </p:grpSpPr>
        <p:sp>
          <p:nvSpPr>
            <p:cNvPr id="16" name="Diagram poteka: nadomestni process 15">
              <a:extLst>
                <a:ext uri="{FF2B5EF4-FFF2-40B4-BE49-F238E27FC236}">
                  <a16:creationId xmlns:a16="http://schemas.microsoft.com/office/drawing/2014/main" id="{C6C9795F-0A83-4119-9E4E-5655E3C0771E}"/>
                </a:ext>
              </a:extLst>
            </p:cNvPr>
            <p:cNvSpPr/>
            <p:nvPr/>
          </p:nvSpPr>
          <p:spPr>
            <a:xfrm>
              <a:off x="5836807" y="3786122"/>
              <a:ext cx="2473680" cy="69220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800" dirty="0">
                  <a:solidFill>
                    <a:schemeClr val="tx1"/>
                  </a:solidFill>
                </a:rPr>
                <a:t>IMENA GORA</a:t>
              </a:r>
            </a:p>
          </p:txBody>
        </p:sp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65DEEFE1-CE14-4F18-B57D-5CDECB8A9A58}"/>
                </a:ext>
              </a:extLst>
            </p:cNvPr>
            <p:cNvSpPr txBox="1"/>
            <p:nvPr/>
          </p:nvSpPr>
          <p:spPr>
            <a:xfrm>
              <a:off x="6235345" y="4711391"/>
              <a:ext cx="1392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600" dirty="0">
                  <a:solidFill>
                    <a:srgbClr val="C00000"/>
                  </a:solidFill>
                </a:rPr>
                <a:t>T</a:t>
              </a:r>
              <a:r>
                <a:rPr lang="sl-SI" sz="3600" dirty="0"/>
                <a:t>riglav</a:t>
              </a:r>
            </a:p>
          </p:txBody>
        </p:sp>
      </p:grpSp>
      <p:sp>
        <p:nvSpPr>
          <p:cNvPr id="18" name="Diagram poteka: nadomestni process 17">
            <a:extLst>
              <a:ext uri="{FF2B5EF4-FFF2-40B4-BE49-F238E27FC236}">
                <a16:creationId xmlns:a16="http://schemas.microsoft.com/office/drawing/2014/main" id="{8DECEA20-9A89-4CEE-96FC-2993131952D1}"/>
              </a:ext>
            </a:extLst>
          </p:cNvPr>
          <p:cNvSpPr/>
          <p:nvPr/>
        </p:nvSpPr>
        <p:spPr>
          <a:xfrm>
            <a:off x="6469270" y="3526316"/>
            <a:ext cx="3014092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>
                <a:solidFill>
                  <a:schemeClr val="tx1"/>
                </a:solidFill>
              </a:rPr>
              <a:t>NASLOVE KNJIG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AA930C89-3FF4-4FCF-B7A5-8EF19238A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0123117" y="4974307"/>
            <a:ext cx="2013120" cy="1826631"/>
          </a:xfrm>
          <a:prstGeom prst="rect">
            <a:avLst/>
          </a:prstGeom>
        </p:spPr>
      </p:pic>
      <p:sp>
        <p:nvSpPr>
          <p:cNvPr id="26" name="Diagram poteka: nadomestni process 25">
            <a:extLst>
              <a:ext uri="{FF2B5EF4-FFF2-40B4-BE49-F238E27FC236}">
                <a16:creationId xmlns:a16="http://schemas.microsoft.com/office/drawing/2014/main" id="{0451EDE4-2129-4F81-B4D9-0B696982AA04}"/>
              </a:ext>
            </a:extLst>
          </p:cNvPr>
          <p:cNvSpPr/>
          <p:nvPr/>
        </p:nvSpPr>
        <p:spPr>
          <a:xfrm>
            <a:off x="6236117" y="5968013"/>
            <a:ext cx="3448405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NASLOVE V ZVEZKU</a:t>
            </a:r>
          </a:p>
        </p:txBody>
      </p:sp>
      <p:sp>
        <p:nvSpPr>
          <p:cNvPr id="27" name="Diagram poteka: nadomestni process 26">
            <a:extLst>
              <a:ext uri="{FF2B5EF4-FFF2-40B4-BE49-F238E27FC236}">
                <a16:creationId xmlns:a16="http://schemas.microsoft.com/office/drawing/2014/main" id="{26660484-63FB-4B36-8960-9AA7A42584E8}"/>
              </a:ext>
            </a:extLst>
          </p:cNvPr>
          <p:cNvSpPr/>
          <p:nvPr/>
        </p:nvSpPr>
        <p:spPr>
          <a:xfrm>
            <a:off x="6460441" y="4355178"/>
            <a:ext cx="3014092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IMENA ULIC</a:t>
            </a:r>
          </a:p>
        </p:txBody>
      </p:sp>
      <p:sp>
        <p:nvSpPr>
          <p:cNvPr id="28" name="Diagram poteka: nadomestni process 27">
            <a:extLst>
              <a:ext uri="{FF2B5EF4-FFF2-40B4-BE49-F238E27FC236}">
                <a16:creationId xmlns:a16="http://schemas.microsoft.com/office/drawing/2014/main" id="{BE06FF13-A56F-4125-8A89-5A3C1DC489C9}"/>
              </a:ext>
            </a:extLst>
          </p:cNvPr>
          <p:cNvSpPr/>
          <p:nvPr/>
        </p:nvSpPr>
        <p:spPr>
          <a:xfrm>
            <a:off x="6236117" y="5154841"/>
            <a:ext cx="3462740" cy="69220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IMENA ČASOPISOV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B835A3DE-16F6-4981-8DC6-3019A4E079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29" name="Slika 28" descr="C:\Users\Diana\AppData\Local\Microsoft\Windows\INetCache\Content.MSO\C170487.tmp">
            <a:extLst>
              <a:ext uri="{FF2B5EF4-FFF2-40B4-BE49-F238E27FC236}">
                <a16:creationId xmlns:a16="http://schemas.microsoft.com/office/drawing/2014/main" id="{E6DD89A2-FFD5-452F-BD65-7E96020FEA77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r="13999" b="28250"/>
          <a:stretch/>
        </p:blipFill>
        <p:spPr bwMode="auto">
          <a:xfrm>
            <a:off x="143362" y="4689218"/>
            <a:ext cx="2101224" cy="2184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09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19"/>
    </mc:Choice>
    <mc:Fallback xmlns="">
      <p:transition spd="slow" advTm="49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1.6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8|5.3|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3|3.9|2.1|3.6|2.1|2.4|1.9|3.7|1.7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1|14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4.2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.1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0.1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2.7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6.9|6.4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4|2|3.1|3.3|3.3|3.8|3|2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239</Words>
  <Application>Microsoft Office PowerPoint</Application>
  <PresentationFormat>Širokozaslonsko</PresentationFormat>
  <Paragraphs>83</Paragraphs>
  <Slides>12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Diana</cp:lastModifiedBy>
  <cp:revision>51</cp:revision>
  <dcterms:created xsi:type="dcterms:W3CDTF">2020-05-10T19:44:04Z</dcterms:created>
  <dcterms:modified xsi:type="dcterms:W3CDTF">2020-12-08T08:40:33Z</dcterms:modified>
</cp:coreProperties>
</file>