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57" r:id="rId6"/>
    <p:sldId id="258" r:id="rId7"/>
    <p:sldId id="259" r:id="rId8"/>
    <p:sldId id="260" r:id="rId9"/>
    <p:sldId id="261" r:id="rId10"/>
    <p:sldId id="275" r:id="rId11"/>
    <p:sldId id="262" r:id="rId12"/>
    <p:sldId id="263" r:id="rId13"/>
    <p:sldId id="264" r:id="rId14"/>
    <p:sldId id="265" r:id="rId15"/>
    <p:sldId id="268" r:id="rId16"/>
    <p:sldId id="277" r:id="rId17"/>
    <p:sldId id="266" r:id="rId18"/>
    <p:sldId id="270" r:id="rId19"/>
    <p:sldId id="269" r:id="rId20"/>
  </p:sldIdLst>
  <p:sldSz cx="12192000" cy="6858000"/>
  <p:notesSz cx="6858000" cy="9144000"/>
  <p:defaultTextStyle>
    <a:defPPr lvl="0">
      <a:defRPr lang="sl-SI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DA43D5-FD97-473E-B78F-AA1B25B2A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47EE3F-CDA2-424B-A911-4D832D2F2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85DFC8-79AC-4189-8A86-B7EAC357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71D81EE-DE97-4E08-8F8A-A49A60A02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76EB1AC-A25E-4CE4-89E2-27959D3A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0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CB29BC-FB1B-4280-A8C7-56DE7496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69F016C-DAEF-4B12-A92C-0E8DFDF88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F6CE3DE-691D-47D0-B7B9-5957696D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F0168F9-1B55-40AE-8D56-D9EE53AD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99072F3-344F-43C6-BD9E-6B57456A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6449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AF82DD5-13DF-4EDC-B84F-A7B115AE1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8A43EA0E-E5FB-45EA-9D14-631A87C78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F3C7CB-E9AD-4EAD-88D3-2C62C7C2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95B97B2-8863-41F7-82BD-B2981553D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E4ED4B-646A-497C-A468-653F39E4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504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EB831C-37DF-4004-B27C-1E3D5CB3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3011680-008F-4E53-8C62-1CB55FE6E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2F64263-E01F-44A2-97CB-C7D9A2AC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DF227F9-5E8B-4718-A863-85461B90B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7529763-233E-4344-BD8E-2C3E7BA9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896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000073-7678-4DEE-B5AD-0555704E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5D68BD0-74E6-4468-85DD-8BAD5EFE1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C66F54F-8C9D-405D-A836-0BF6EB58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E32A8A8-CFEE-4AA6-B9CF-17B1DD5A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F67F1F9-8BEC-4378-8209-C3EAB2B1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807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5A4CA4-BCC7-4077-8FF6-3A24A4C8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277200A-3EA0-4AEF-AE0A-FEF4F272E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FB3D5AC-A05A-40A4-9197-18F8B1E52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7AB9A8E-1DB9-461A-9639-A5648F16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2B71AEFA-9E97-411B-96C2-7D4444BD7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80BE68F-5CE2-4CD9-9505-AB5712FA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33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F2903C-87EC-4AD7-AC0E-81EFE06A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F1A439D-5D61-497E-869F-1CF78CE2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C0BB0A7-17E4-4043-A06E-7DF7E6672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6FCFDB0-3D00-41E8-ABDD-50117C6323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8ED699A-9F7F-4CC1-9C2F-E082BF7447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37E1377-70E8-4371-B5C5-7C11667F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1B091B00-590C-4A1E-9B00-ED828301D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5CD696C-2090-4E3B-838E-A47F1AF5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97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326350-AE94-4DA0-B70C-A6747E14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7460393-1EBA-47F3-8CD4-53B14C362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26309DA-26C5-4C7E-8714-AF45F0C8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740B53D-DC71-4711-A573-9273381F8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56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49AF1DC1-6E37-4396-BF40-B3ED0627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D84BA96-94E6-4036-87CE-6A06D8D0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53B81F7-B897-4EEF-BF5D-FAD2A621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368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37CA0A-9205-4F78-BD95-BC130B65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915B513-2A5E-4716-8CF0-960F953A4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65D6BB1-E466-4050-A350-1AD6E30AB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DB3991A-5B59-4A31-A3E3-77119C2D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381C1AA-DBCD-40E1-899E-941F8B9D0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B63E971-CEF5-4858-B4D3-BACC5642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175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FD9E18-BB88-42B3-9927-29AEAC1F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87758A2E-0048-467F-A0AE-AA392E6146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982C6B6-0F63-4237-8A5E-D6168FC25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3A897B6-FE1C-424F-82D7-7560E720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FC99E7C-3A81-4AC6-9E06-6131825E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0D12D96-2D57-4F2F-A7C7-46BE2C5EF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397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9291FC7-EF5B-434A-BADC-845AF063C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C49A029-F820-4AF8-8DEC-BF05050CE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7B0987B-D67D-48A6-A3DE-8E72BB531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F51D2-7A99-4A9C-9896-50E7E9A47E8E}" type="datetimeFigureOut">
              <a:rPr lang="sl-SI" smtClean="0"/>
              <a:t>18. 11. 2020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996E25-9D53-4C01-AB3D-D211B2350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C5F270E-8225-40F2-8801-54CA1F36E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D55F6-A02F-41B3-9952-9509A8BB31C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751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youtube.com/watch?v=FehJxparRQ4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s://www.youtube.com/watch?v=OlZEtORgR-g" TargetMode="Externa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yCLci4JIt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neycomb-Background-Image : Honey Bee Stamps">
            <a:extLst>
              <a:ext uri="{FF2B5EF4-FFF2-40B4-BE49-F238E27FC236}">
                <a16:creationId xmlns:a16="http://schemas.microsoft.com/office/drawing/2014/main" id="{B227A8CA-54E5-4CFD-AEAA-8C1B1030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an slovenske hr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61" y="850842"/>
            <a:ext cx="7722369" cy="54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 descr="Slika, ki vsebuje besede risba&#10;&#10;Opis je samodejno ustvarjen">
            <a:extLst>
              <a:ext uri="{FF2B5EF4-FFF2-40B4-BE49-F238E27FC236}">
                <a16:creationId xmlns:a16="http://schemas.microsoft.com/office/drawing/2014/main" id="{C866D2F9-48B4-4E4C-9A90-606A2F78C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0" y="5674500"/>
            <a:ext cx="982530" cy="1072972"/>
          </a:xfrm>
          <a:prstGeom prst="rect">
            <a:avLst/>
          </a:prstGeom>
        </p:spPr>
      </p:pic>
      <p:pic>
        <p:nvPicPr>
          <p:cNvPr id="13" name="Slika 12" descr="Slika, ki vsebuje besede risba&#10;&#10;Opis je samodejno ustvarjen">
            <a:extLst>
              <a:ext uri="{FF2B5EF4-FFF2-40B4-BE49-F238E27FC236}">
                <a16:creationId xmlns:a16="http://schemas.microsoft.com/office/drawing/2014/main" id="{8EF4F818-4181-45BF-BCEF-B398E51EB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676" y="253272"/>
            <a:ext cx="1583278" cy="1654509"/>
          </a:xfrm>
          <a:prstGeom prst="rect">
            <a:avLst/>
          </a:prstGeom>
        </p:spPr>
      </p:pic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3861F237-656B-4977-9E22-DA0B34ED0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1" y="4060917"/>
            <a:ext cx="982530" cy="1072972"/>
          </a:xfrm>
          <a:prstGeom prst="rect">
            <a:avLst/>
          </a:prstGeom>
        </p:spPr>
      </p:pic>
      <p:pic>
        <p:nvPicPr>
          <p:cNvPr id="15" name="Slika 14" descr="Slika, ki vsebuje besede risba&#10;&#10;Opis je samodejno ustvarjen">
            <a:extLst>
              <a:ext uri="{FF2B5EF4-FFF2-40B4-BE49-F238E27FC236}">
                <a16:creationId xmlns:a16="http://schemas.microsoft.com/office/drawing/2014/main" id="{56C6B3E9-5ED6-4858-80B6-0895DD9B4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88" y="4894745"/>
            <a:ext cx="982530" cy="1072972"/>
          </a:xfrm>
          <a:prstGeom prst="rect">
            <a:avLst/>
          </a:prstGeom>
        </p:spPr>
      </p:pic>
      <p:pic>
        <p:nvPicPr>
          <p:cNvPr id="22" name="Slika 21" descr="Slika, ki vsebuje besede risba&#10;&#10;Opis je samodejno ustvarjen">
            <a:extLst>
              <a:ext uri="{FF2B5EF4-FFF2-40B4-BE49-F238E27FC236}">
                <a16:creationId xmlns:a16="http://schemas.microsoft.com/office/drawing/2014/main" id="{99B950C9-12FB-4B2C-915B-374FA9CF6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33" y="4640603"/>
            <a:ext cx="1583278" cy="1654509"/>
          </a:xfrm>
          <a:prstGeom prst="rect">
            <a:avLst/>
          </a:prstGeom>
        </p:spPr>
      </p:pic>
      <p:pic>
        <p:nvPicPr>
          <p:cNvPr id="24" name="Slika 23" descr="Slika, ki vsebuje besede risba&#10;&#10;Opis je samodejno ustvarjen">
            <a:extLst>
              <a:ext uri="{FF2B5EF4-FFF2-40B4-BE49-F238E27FC236}">
                <a16:creationId xmlns:a16="http://schemas.microsoft.com/office/drawing/2014/main" id="{2257B7D9-648C-473F-9615-73EE4B31C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2" y="1728819"/>
            <a:ext cx="1583278" cy="165450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EF66F37-2DB0-4EAF-9A25-6C1661ED82A3}"/>
              </a:ext>
            </a:extLst>
          </p:cNvPr>
          <p:cNvSpPr txBox="1"/>
          <p:nvPr/>
        </p:nvSpPr>
        <p:spPr>
          <a:xfrm>
            <a:off x="3170881" y="464212"/>
            <a:ext cx="590252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OŠ ŠMARJE PRI KOPRU</a:t>
            </a:r>
          </a:p>
        </p:txBody>
      </p:sp>
      <p:pic>
        <p:nvPicPr>
          <p:cNvPr id="12" name="Slika 11" descr="Slika, ki vsebuje besede risba&#10;&#10;Opis je samodejno ustvarjen">
            <a:extLst>
              <a:ext uri="{FF2B5EF4-FFF2-40B4-BE49-F238E27FC236}">
                <a16:creationId xmlns:a16="http://schemas.microsoft.com/office/drawing/2014/main" id="{A32AAAA9-9D3E-4C77-B9D4-0F49DFD20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648" y="2988098"/>
            <a:ext cx="1583278" cy="1654509"/>
          </a:xfrm>
          <a:prstGeom prst="rect">
            <a:avLst/>
          </a:prstGeom>
        </p:spPr>
      </p:pic>
      <p:pic>
        <p:nvPicPr>
          <p:cNvPr id="17" name="Slika 16" descr="Slika, ki vsebuje besede risba&#10;&#10;Opis je samodejno ustvarjen">
            <a:extLst>
              <a:ext uri="{FF2B5EF4-FFF2-40B4-BE49-F238E27FC236}">
                <a16:creationId xmlns:a16="http://schemas.microsoft.com/office/drawing/2014/main" id="{AE94E366-5826-427E-885A-5021607E7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1122" y="3383131"/>
            <a:ext cx="1479043" cy="1654509"/>
          </a:xfrm>
          <a:prstGeom prst="rect">
            <a:avLst/>
          </a:prstGeom>
        </p:spPr>
      </p:pic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DEF66F37-2DB0-4EAF-9A25-6C1661ED82A3}"/>
              </a:ext>
            </a:extLst>
          </p:cNvPr>
          <p:cNvSpPr txBox="1"/>
          <p:nvPr/>
        </p:nvSpPr>
        <p:spPr>
          <a:xfrm>
            <a:off x="3977746" y="3724780"/>
            <a:ext cx="454687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20. NOVEMBER 2020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DEF66F37-2DB0-4EAF-9A25-6C1661ED82A3}"/>
              </a:ext>
            </a:extLst>
          </p:cNvPr>
          <p:cNvSpPr txBox="1"/>
          <p:nvPr/>
        </p:nvSpPr>
        <p:spPr>
          <a:xfrm>
            <a:off x="2805792" y="4840761"/>
            <a:ext cx="64180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DAN SLOVENSKE HRANE</a:t>
            </a:r>
          </a:p>
        </p:txBody>
      </p:sp>
      <p:pic>
        <p:nvPicPr>
          <p:cNvPr id="20" name="Slika 19" descr="Slika, ki vsebuje besede risba&#10;&#10;Opis je samodejno ustvarjen">
            <a:extLst>
              <a:ext uri="{FF2B5EF4-FFF2-40B4-BE49-F238E27FC236}">
                <a16:creationId xmlns:a16="http://schemas.microsoft.com/office/drawing/2014/main" id="{AF708D31-72C4-47F8-B84B-F17BA3096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5207" y="5291761"/>
            <a:ext cx="982530" cy="1072972"/>
          </a:xfrm>
          <a:prstGeom prst="rect">
            <a:avLst/>
          </a:prstGeom>
        </p:spPr>
      </p:pic>
      <p:pic>
        <p:nvPicPr>
          <p:cNvPr id="19" name="Slika 18" descr="Slika, ki vsebuje besede risba&#10;&#10;Opis je samodejno ustvarjen">
            <a:extLst>
              <a:ext uri="{FF2B5EF4-FFF2-40B4-BE49-F238E27FC236}">
                <a16:creationId xmlns:a16="http://schemas.microsoft.com/office/drawing/2014/main" id="{F0AF7DF8-CDDB-419E-BDC3-B43548C9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85" y="5412240"/>
            <a:ext cx="982530" cy="1072972"/>
          </a:xfrm>
          <a:prstGeom prst="rect">
            <a:avLst/>
          </a:prstGeom>
        </p:spPr>
      </p:pic>
      <p:pic>
        <p:nvPicPr>
          <p:cNvPr id="18" name="Slika 17" descr="Slika, ki vsebuje besede risba&#10;&#10;Opis je samodejno ustvarjen">
            <a:extLst>
              <a:ext uri="{FF2B5EF4-FFF2-40B4-BE49-F238E27FC236}">
                <a16:creationId xmlns:a16="http://schemas.microsoft.com/office/drawing/2014/main" id="{AE097D4D-20DA-4FE3-B0A0-429118BC6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2624" y="5291761"/>
            <a:ext cx="1479043" cy="1654509"/>
          </a:xfrm>
          <a:prstGeom prst="rect">
            <a:avLst/>
          </a:prstGeom>
        </p:spPr>
      </p:pic>
      <p:pic>
        <p:nvPicPr>
          <p:cNvPr id="21" name="Slika 20" descr="Slika, ki vsebuje besede risba&#10;&#10;Opis je samodejno ustvarjen">
            <a:extLst>
              <a:ext uri="{FF2B5EF4-FFF2-40B4-BE49-F238E27FC236}">
                <a16:creationId xmlns:a16="http://schemas.microsoft.com/office/drawing/2014/main" id="{D6758DC2-9093-43BD-9C08-9DE5A31E9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5177" y="928533"/>
            <a:ext cx="982530" cy="1072972"/>
          </a:xfrm>
          <a:prstGeom prst="rect">
            <a:avLst/>
          </a:prstGeom>
        </p:spPr>
      </p:pic>
      <p:pic>
        <p:nvPicPr>
          <p:cNvPr id="16" name="Slika 15" descr="Slika, ki vsebuje besede risba&#10;&#10;Opis je samodejno ustvarjen">
            <a:extLst>
              <a:ext uri="{FF2B5EF4-FFF2-40B4-BE49-F238E27FC236}">
                <a16:creationId xmlns:a16="http://schemas.microsoft.com/office/drawing/2014/main" id="{64EEC8F6-8631-4BB4-AAD2-559F1372A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5552" y="130384"/>
            <a:ext cx="1479043" cy="16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01"/>
    </mc:Choice>
    <mc:Fallback xmlns="">
      <p:transition spd="slow" advTm="332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3109D51-56A4-4AC7-B173-229BAC4D5C5E}"/>
              </a:ext>
            </a:extLst>
          </p:cNvPr>
          <p:cNvSpPr txBox="1"/>
          <p:nvPr/>
        </p:nvSpPr>
        <p:spPr>
          <a:xfrm>
            <a:off x="279132" y="330754"/>
            <a:ext cx="1175244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JUBILEJNI 10. TRADICIONALNI SLOVENSKI ZAJTRK</a:t>
            </a:r>
          </a:p>
        </p:txBody>
      </p:sp>
      <p:pic>
        <p:nvPicPr>
          <p:cNvPr id="10242" name="Picture 2" descr="https://www.nasasuperhrana.si/tradicionalni-slovenski-zajtrk/wp-content/uploads/2020/11/Plakat-Tradicionalni-slovenski-zajtrk-20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0" y="1281279"/>
            <a:ext cx="114300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3109D51-56A4-4AC7-B173-229BAC4D5C5E}"/>
              </a:ext>
            </a:extLst>
          </p:cNvPr>
          <p:cNvSpPr txBox="1"/>
          <p:nvPr/>
        </p:nvSpPr>
        <p:spPr>
          <a:xfrm>
            <a:off x="511710" y="5919133"/>
            <a:ext cx="479181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LETOŠNJI SLOGAN</a:t>
            </a:r>
          </a:p>
        </p:txBody>
      </p:sp>
      <p:sp>
        <p:nvSpPr>
          <p:cNvPr id="3" name="Desna puščica 2"/>
          <p:cNvSpPr/>
          <p:nvPr/>
        </p:nvSpPr>
        <p:spPr>
          <a:xfrm rot="20191224">
            <a:off x="5473189" y="5453123"/>
            <a:ext cx="1432711" cy="93202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 descr="Slika, ki vsebuje besede risba&#10;&#10;Opis je samodejno ustvarjen">
            <a:extLst>
              <a:ext uri="{FF2B5EF4-FFF2-40B4-BE49-F238E27FC236}">
                <a16:creationId xmlns:a16="http://schemas.microsoft.com/office/drawing/2014/main" id="{AA7286AB-41DD-4490-9A45-9CBC02177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72" y="4050955"/>
            <a:ext cx="1328328" cy="1388089"/>
          </a:xfrm>
          <a:prstGeom prst="rect">
            <a:avLst/>
          </a:prstGeom>
        </p:spPr>
      </p:pic>
      <p:pic>
        <p:nvPicPr>
          <p:cNvPr id="7" name="Slika 6" descr="Slika, ki vsebuje besede risba&#10;&#10;Opis je samodejno ustvarjen">
            <a:extLst>
              <a:ext uri="{FF2B5EF4-FFF2-40B4-BE49-F238E27FC236}">
                <a16:creationId xmlns:a16="http://schemas.microsoft.com/office/drawing/2014/main" id="{AA7286AB-41DD-4490-9A45-9CBC02177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18407"/>
            <a:ext cx="1328328" cy="13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D5F912C7-227A-4A5C-BF04-75B4926FF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D4B14F8-B56D-4D67-AD87-EEB22B5D3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0884" y="1207287"/>
            <a:ext cx="10789939" cy="5390148"/>
          </a:xfr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E042153-735B-4110-AF75-9FC4CACE207C}"/>
              </a:ext>
            </a:extLst>
          </p:cNvPr>
          <p:cNvSpPr txBox="1"/>
          <p:nvPr/>
        </p:nvSpPr>
        <p:spPr>
          <a:xfrm>
            <a:off x="462603" y="396053"/>
            <a:ext cx="1108406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</a:rPr>
              <a:t>PRIPRAVI TRADICIONALNI SLOVENSKI ZAJTRK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5722330" y="4864050"/>
            <a:ext cx="6194269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DOMA SKUPAJ PRIPRAVITE ZAJTRK, KI NAJ VKLJUČUJE ŽIVILA, ZNAČILNA ZA TSZ, IN SICER KRUH, MASLO, MED, MLEKO IN JABOLKO.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462603" y="1332971"/>
            <a:ext cx="6194269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ZAJTRK JE ZELO POMEMBEN OBROK, SAJ NAS TELESU ZAGOTOVI ENERGIJO ZA DELO IN UČENJE TER PRIPOMORE K BOLJŠEMU POČUTJU. 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7377737" y="1913521"/>
            <a:ext cx="2503136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DOBER TEK…</a:t>
            </a:r>
          </a:p>
        </p:txBody>
      </p:sp>
      <p:pic>
        <p:nvPicPr>
          <p:cNvPr id="6" name="Slika 5" descr="Slika, ki vsebuje besede risba&#10;&#10;Opis je samodejno ustvarjen">
            <a:extLst>
              <a:ext uri="{FF2B5EF4-FFF2-40B4-BE49-F238E27FC236}">
                <a16:creationId xmlns:a16="http://schemas.microsoft.com/office/drawing/2014/main" id="{AA7286AB-41DD-4490-9A45-9CBC02177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41" y="1086266"/>
            <a:ext cx="1583278" cy="16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3"/>
    </mc:Choice>
    <mc:Fallback xmlns="">
      <p:transition spd="slow" advTm="3223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140AED6F-F127-44C1-A1CE-E068BB26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0F59D5B-35AD-403F-8BCE-8D68D58B85D5}"/>
              </a:ext>
            </a:extLst>
          </p:cNvPr>
          <p:cNvSpPr txBox="1"/>
          <p:nvPr/>
        </p:nvSpPr>
        <p:spPr>
          <a:xfrm>
            <a:off x="2294965" y="580465"/>
            <a:ext cx="783515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BONTON PREHRANJEVANJA</a:t>
            </a:r>
          </a:p>
        </p:txBody>
      </p:sp>
      <p:pic>
        <p:nvPicPr>
          <p:cNvPr id="1030" name="Picture 6" descr="Teaching table manners is easy with these 11 fun ideas | Mum's Grapevine">
            <a:extLst>
              <a:ext uri="{FF2B5EF4-FFF2-40B4-BE49-F238E27FC236}">
                <a16:creationId xmlns:a16="http://schemas.microsoft.com/office/drawing/2014/main" id="{8EF730C6-BD90-46A0-AE9A-86729C711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7219"/>
          <a:stretch/>
        </p:blipFill>
        <p:spPr bwMode="auto">
          <a:xfrm>
            <a:off x="3841376" y="1808629"/>
            <a:ext cx="4509247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B01BD6BB-D10E-49F8-813A-9562A267E0C4}"/>
              </a:ext>
            </a:extLst>
          </p:cNvPr>
          <p:cNvCxnSpPr/>
          <p:nvPr/>
        </p:nvCxnSpPr>
        <p:spPr>
          <a:xfrm flipH="1">
            <a:off x="2846294" y="2595119"/>
            <a:ext cx="86957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FFFA7F1-9025-4070-BCA4-4D56CB2D7444}"/>
              </a:ext>
            </a:extLst>
          </p:cNvPr>
          <p:cNvSpPr txBox="1"/>
          <p:nvPr/>
        </p:nvSpPr>
        <p:spPr>
          <a:xfrm>
            <a:off x="161364" y="2241176"/>
            <a:ext cx="2554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ZA MIZO SEDEMO S ČISTIMI ROKAMI.</a:t>
            </a:r>
          </a:p>
        </p:txBody>
      </p:sp>
      <p:cxnSp>
        <p:nvCxnSpPr>
          <p:cNvPr id="21" name="Raven puščični povezovalnik 20">
            <a:extLst>
              <a:ext uri="{FF2B5EF4-FFF2-40B4-BE49-F238E27FC236}">
                <a16:creationId xmlns:a16="http://schemas.microsoft.com/office/drawing/2014/main" id="{F36DE6DC-CB34-47F3-8853-6254D5D10B8F}"/>
              </a:ext>
            </a:extLst>
          </p:cNvPr>
          <p:cNvCxnSpPr/>
          <p:nvPr/>
        </p:nvCxnSpPr>
        <p:spPr>
          <a:xfrm flipH="1">
            <a:off x="2805953" y="3898775"/>
            <a:ext cx="86957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CBFCA9B-4571-4424-9597-A8EB2B443A19}"/>
              </a:ext>
            </a:extLst>
          </p:cNvPr>
          <p:cNvSpPr txBox="1"/>
          <p:nvPr/>
        </p:nvSpPr>
        <p:spPr>
          <a:xfrm>
            <a:off x="629772" y="5071131"/>
            <a:ext cx="2070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JEMO POČASI.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BBC26A54-9649-45E1-8E66-0C3531F3B512}"/>
              </a:ext>
            </a:extLst>
          </p:cNvPr>
          <p:cNvSpPr txBox="1"/>
          <p:nvPr/>
        </p:nvSpPr>
        <p:spPr>
          <a:xfrm>
            <a:off x="9395012" y="3230655"/>
            <a:ext cx="2644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PRI JEDI UPORABLJAMO USTREZEN PRIBOR.</a:t>
            </a:r>
          </a:p>
          <a:p>
            <a:endParaRPr lang="sl-SI" dirty="0"/>
          </a:p>
        </p:txBody>
      </p:sp>
      <p:cxnSp>
        <p:nvCxnSpPr>
          <p:cNvPr id="24" name="Raven puščični povezovalnik 23">
            <a:extLst>
              <a:ext uri="{FF2B5EF4-FFF2-40B4-BE49-F238E27FC236}">
                <a16:creationId xmlns:a16="http://schemas.microsoft.com/office/drawing/2014/main" id="{26D1087E-2CBB-46CB-9031-03465EFBC624}"/>
              </a:ext>
            </a:extLst>
          </p:cNvPr>
          <p:cNvCxnSpPr/>
          <p:nvPr/>
        </p:nvCxnSpPr>
        <p:spPr>
          <a:xfrm flipH="1">
            <a:off x="2805953" y="5271186"/>
            <a:ext cx="86957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aven puščični povezovalnik 25">
            <a:extLst>
              <a:ext uri="{FF2B5EF4-FFF2-40B4-BE49-F238E27FC236}">
                <a16:creationId xmlns:a16="http://schemas.microsoft.com/office/drawing/2014/main" id="{8E2B9D10-A58A-464D-813D-971B3DCA3388}"/>
              </a:ext>
            </a:extLst>
          </p:cNvPr>
          <p:cNvCxnSpPr>
            <a:cxnSpLocks/>
          </p:cNvCxnSpPr>
          <p:nvPr/>
        </p:nvCxnSpPr>
        <p:spPr>
          <a:xfrm>
            <a:off x="8471648" y="2635624"/>
            <a:ext cx="92336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aven puščični povezovalnik 27">
            <a:extLst>
              <a:ext uri="{FF2B5EF4-FFF2-40B4-BE49-F238E27FC236}">
                <a16:creationId xmlns:a16="http://schemas.microsoft.com/office/drawing/2014/main" id="{1FFA56C7-2E88-49F6-B3C2-CF25934C50F4}"/>
              </a:ext>
            </a:extLst>
          </p:cNvPr>
          <p:cNvCxnSpPr>
            <a:cxnSpLocks/>
          </p:cNvCxnSpPr>
          <p:nvPr/>
        </p:nvCxnSpPr>
        <p:spPr>
          <a:xfrm>
            <a:off x="8471648" y="3693460"/>
            <a:ext cx="92336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aven puščični povezovalnik 28">
            <a:extLst>
              <a:ext uri="{FF2B5EF4-FFF2-40B4-BE49-F238E27FC236}">
                <a16:creationId xmlns:a16="http://schemas.microsoft.com/office/drawing/2014/main" id="{21DB3341-C6E8-4FF2-B698-E583B14ADAE8}"/>
              </a:ext>
            </a:extLst>
          </p:cNvPr>
          <p:cNvCxnSpPr>
            <a:cxnSpLocks/>
          </p:cNvCxnSpPr>
          <p:nvPr/>
        </p:nvCxnSpPr>
        <p:spPr>
          <a:xfrm>
            <a:off x="8552330" y="5145742"/>
            <a:ext cx="92336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42B81A5D-4933-484B-A57D-45B05B4317B1}"/>
              </a:ext>
            </a:extLst>
          </p:cNvPr>
          <p:cNvSpPr txBox="1"/>
          <p:nvPr/>
        </p:nvSpPr>
        <p:spPr>
          <a:xfrm>
            <a:off x="9516037" y="2312458"/>
            <a:ext cx="214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MED JEDJO NE GOVORIMO.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5B4B78AD-7F41-47D8-955F-D3CF5F376DA6}"/>
              </a:ext>
            </a:extLst>
          </p:cNvPr>
          <p:cNvSpPr txBox="1"/>
          <p:nvPr/>
        </p:nvSpPr>
        <p:spPr>
          <a:xfrm>
            <a:off x="9475694" y="4748760"/>
            <a:ext cx="2545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PO KONČANI JEDI MIZO POSPRAVIMO ZA SEBOJ.</a:t>
            </a:r>
            <a:endParaRPr lang="sl-SI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33647373-7801-4E1A-8AB9-FDE1F54DC7F4}"/>
              </a:ext>
            </a:extLst>
          </p:cNvPr>
          <p:cNvSpPr txBox="1"/>
          <p:nvPr/>
        </p:nvSpPr>
        <p:spPr>
          <a:xfrm>
            <a:off x="322731" y="3271432"/>
            <a:ext cx="22994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PRI JEDI SEDIMO NA CELI POVRŠINI STOLA, VZRAVNANO IN SE NE GUGAMO. </a:t>
            </a:r>
            <a:endParaRPr lang="sl-SI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" name="Slika 32" descr="Slika, ki vsebuje besede risba&#10;&#10;Opis je samodejno ustvarjen">
            <a:extLst>
              <a:ext uri="{FF2B5EF4-FFF2-40B4-BE49-F238E27FC236}">
                <a16:creationId xmlns:a16="http://schemas.microsoft.com/office/drawing/2014/main" id="{0F74469D-A9D4-48B3-A5D4-114E29263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48" y="522016"/>
            <a:ext cx="1583278" cy="1654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2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0"/>
    </mc:Choice>
    <mc:Fallback xmlns="">
      <p:transition spd="slow" advTm="6287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DE1D2328-65D2-41C0-ABDF-FAEC0AA1E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4"/>
            <a:ext cx="12217420" cy="68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ED4706A-4992-4390-8996-69FB3D367578}"/>
              </a:ext>
            </a:extLst>
          </p:cNvPr>
          <p:cNvSpPr txBox="1"/>
          <p:nvPr/>
        </p:nvSpPr>
        <p:spPr>
          <a:xfrm>
            <a:off x="3603811" y="385483"/>
            <a:ext cx="519056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 ZA KRUH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7C6DFB8-1363-4381-AB3B-F2B654BDD9FB}"/>
              </a:ext>
            </a:extLst>
          </p:cNvPr>
          <p:cNvSpPr txBox="1"/>
          <p:nvPr/>
        </p:nvSpPr>
        <p:spPr>
          <a:xfrm>
            <a:off x="1497105" y="1582794"/>
            <a:ext cx="279699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SESTAVINE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CE9DC8E-10B8-4E3B-B401-86B45ECA456A}"/>
              </a:ext>
            </a:extLst>
          </p:cNvPr>
          <p:cNvSpPr txBox="1"/>
          <p:nvPr/>
        </p:nvSpPr>
        <p:spPr>
          <a:xfrm>
            <a:off x="862640" y="2563943"/>
            <a:ext cx="3899649" cy="258532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1 kg MOKE (BELE, ČRNE, RŽENE...)</a:t>
            </a:r>
          </a:p>
          <a:p>
            <a:endParaRPr lang="sl-SI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2 VREČKI SUHEGA KVASA</a:t>
            </a:r>
          </a:p>
          <a:p>
            <a:endParaRPr lang="sl-SI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2 MALI ŽLIČKI SOLI</a:t>
            </a:r>
          </a:p>
          <a:p>
            <a:endParaRPr lang="sl-SI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7,5 dl VODE</a:t>
            </a:r>
          </a:p>
          <a:p>
            <a:endParaRPr lang="sl-SI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1 dl OLIVNEGA OLJA</a:t>
            </a:r>
          </a:p>
        </p:txBody>
      </p:sp>
      <p:pic>
        <p:nvPicPr>
          <p:cNvPr id="2058" name="Picture 10" descr="Pšenična moka - Mlinotest">
            <a:extLst>
              <a:ext uri="{FF2B5EF4-FFF2-40B4-BE49-F238E27FC236}">
                <a16:creationId xmlns:a16="http://schemas.microsoft.com/office/drawing/2014/main" id="{59B9483E-2EC5-45E4-AAC7-42B6117B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53" y="1475384"/>
            <a:ext cx="1605622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v Fala Izdelek_ FALA SUHI KVAS (instant suhi kvas) – Kruh in potica">
            <a:extLst>
              <a:ext uri="{FF2B5EF4-FFF2-40B4-BE49-F238E27FC236}">
                <a16:creationId xmlns:a16="http://schemas.microsoft.com/office/drawing/2014/main" id="{90F30575-79E6-4D30-A5B6-75478878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970" y="1533693"/>
            <a:ext cx="2066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Jodirana fino mleta morska sol, Droga, 1 kg">
            <a:extLst>
              <a:ext uri="{FF2B5EF4-FFF2-40B4-BE49-F238E27FC236}">
                <a16:creationId xmlns:a16="http://schemas.microsoft.com/office/drawing/2014/main" id="{D7549E6F-27E1-4DFF-AB1B-AC5AD6BF9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42" y="425274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itna voda | Avtomati Štefančič">
            <a:extLst>
              <a:ext uri="{FF2B5EF4-FFF2-40B4-BE49-F238E27FC236}">
                <a16:creationId xmlns:a16="http://schemas.microsoft.com/office/drawing/2014/main" id="{07149A9E-E018-457D-8E64-69FE7E5FA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93" y="3987367"/>
            <a:ext cx="1714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Oljčno olje, hladno stiskano, ekstra deviško | Natural Loti">
            <a:extLst>
              <a:ext uri="{FF2B5EF4-FFF2-40B4-BE49-F238E27FC236}">
                <a16:creationId xmlns:a16="http://schemas.microsoft.com/office/drawing/2014/main" id="{AF2DC9FA-CD84-4DC5-9BCD-B2128BB5B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1" b="90476" l="10000" r="91000">
                        <a14:foregroundMark x1="20000" y1="57540" x2="29500" y2="64286"/>
                        <a14:foregroundMark x1="22000" y1="85317" x2="22000" y2="85317"/>
                        <a14:foregroundMark x1="37000" y1="90873" x2="37000" y2="90873"/>
                        <a14:foregroundMark x1="65000" y1="90873" x2="65000" y2="90873"/>
                        <a14:foregroundMark x1="91000" y1="83333" x2="91000" y2="83333"/>
                        <a14:foregroundMark x1="89500" y1="88492" x2="89500" y2="88492"/>
                        <a14:foregroundMark x1="73000" y1="32937" x2="73000" y2="32937"/>
                        <a14:foregroundMark x1="55500" y1="18651" x2="55500" y2="18651"/>
                        <a14:foregroundMark x1="71000" y1="17857" x2="71000" y2="17857"/>
                        <a14:foregroundMark x1="77000" y1="22222" x2="77000" y2="22222"/>
                        <a14:foregroundMark x1="78500" y1="26984" x2="78500" y2="26984"/>
                        <a14:foregroundMark x1="76500" y1="22619" x2="76500" y2="22619"/>
                        <a14:foregroundMark x1="75500" y1="20238" x2="71000" y2="17063"/>
                        <a14:foregroundMark x1="71000" y1="17063" x2="65000" y2="16270"/>
                        <a14:foregroundMark x1="17000" y1="73016" x2="17000" y2="73016"/>
                        <a14:foregroundMark x1="20500" y1="60714" x2="20500" y2="60714"/>
                        <a14:foregroundMark x1="29000" y1="67063" x2="20500" y2="61508"/>
                        <a14:foregroundMark x1="35500" y1="70238" x2="32000" y2="60714"/>
                        <a14:foregroundMark x1="43500" y1="84921" x2="43500" y2="84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521" y="2441331"/>
            <a:ext cx="2066924" cy="260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Slika 23" descr="Slika, ki vsebuje besede risba&#10;&#10;Opis je samodejno ustvarjen">
            <a:extLst>
              <a:ext uri="{FF2B5EF4-FFF2-40B4-BE49-F238E27FC236}">
                <a16:creationId xmlns:a16="http://schemas.microsoft.com/office/drawing/2014/main" id="{239C6DCC-9F01-4F86-9FDC-16A33D02BE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595" y="197187"/>
            <a:ext cx="1583278" cy="1654509"/>
          </a:xfrm>
          <a:prstGeom prst="rect">
            <a:avLst/>
          </a:prstGeom>
        </p:spPr>
      </p:pic>
      <p:pic>
        <p:nvPicPr>
          <p:cNvPr id="12" name="Slika 11" descr="Slika, ki vsebuje besede risba&#10;&#10;Opis je samodejno ustvarjen">
            <a:extLst>
              <a:ext uri="{FF2B5EF4-FFF2-40B4-BE49-F238E27FC236}">
                <a16:creationId xmlns:a16="http://schemas.microsoft.com/office/drawing/2014/main" id="{239C6DCC-9F01-4F86-9FDC-16A33D02BE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437" y="5186325"/>
            <a:ext cx="1583278" cy="1654509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7CE9DC8E-10B8-4E3B-B401-86B45ECA456A}"/>
              </a:ext>
            </a:extLst>
          </p:cNvPr>
          <p:cNvSpPr txBox="1"/>
          <p:nvPr/>
        </p:nvSpPr>
        <p:spPr>
          <a:xfrm>
            <a:off x="2033342" y="5771583"/>
            <a:ext cx="226075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IN 1 ŽLIČKA MEDU</a:t>
            </a:r>
          </a:p>
        </p:txBody>
      </p:sp>
    </p:spTree>
    <p:extLst>
      <p:ext uri="{BB962C8B-B14F-4D97-AF65-F5344CB8AC3E}">
        <p14:creationId xmlns:p14="http://schemas.microsoft.com/office/powerpoint/2010/main" val="8245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4"/>
    </mc:Choice>
    <mc:Fallback xmlns="">
      <p:transition spd="slow" advTm="2225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FC1F25-58F9-4692-BD03-6AC0F83C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720613B-1D1F-4A6C-A006-0A0BA318F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Honeycomb-Background-Image : Honey Bee Stamps">
            <a:extLst>
              <a:ext uri="{FF2B5EF4-FFF2-40B4-BE49-F238E27FC236}">
                <a16:creationId xmlns:a16="http://schemas.microsoft.com/office/drawing/2014/main" id="{793BB99C-79AB-4762-A679-89952DC2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0" y="-14299"/>
            <a:ext cx="12217420" cy="68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86F3A59F-2E12-4834-9584-5FC30B84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8" y="-7150"/>
            <a:ext cx="12217420" cy="68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19207FF4-AB5C-4017-8555-573411624FC1}"/>
              </a:ext>
            </a:extLst>
          </p:cNvPr>
          <p:cNvSpPr/>
          <p:nvPr/>
        </p:nvSpPr>
        <p:spPr>
          <a:xfrm>
            <a:off x="1049371" y="1433349"/>
            <a:ext cx="9493124" cy="46111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V SKLEDI ZMEŠAMO MOKO S KVASOM IN SOLJO.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V JAMICO DOLIJEMO OLJE IN MALO VODE.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GNETEMO Z ROČNIM MEŠALNIKOM IN DODAJAMO VODO.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VMEŠAMO LAHKO TUDI RAZLIČNA SEMENA.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PUSTIMO VZHAJATI PRIBLIŽNO 1 URO.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PEČICO SEGREJEMO NAJPREJ NA 200 STOPINJ.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TESTO PREGNETEMO NA POMOKANI POVRŠINI IN GA OBLIKUJEMO (HLEBEC, ŠTRUČKE, ŽEMLJICE ...).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PREDEN GA POTISNEMO V PEČICO, ZMANJŠAMO TEMPERATURO NA 180 STOPINJ. KRUH PEČEMO PRIBLIŽNO 1 URO.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VROČ KRUH ZAVIJEMO V KRPO IN PUSTIMO, DA SE OHLADI.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D8E08681-3BDB-4401-BB45-758622BEAD16}"/>
              </a:ext>
            </a:extLst>
          </p:cNvPr>
          <p:cNvSpPr/>
          <p:nvPr/>
        </p:nvSpPr>
        <p:spPr>
          <a:xfrm>
            <a:off x="4930608" y="439324"/>
            <a:ext cx="302345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sl-SI" sz="4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POSTOPEK</a:t>
            </a:r>
          </a:p>
        </p:txBody>
      </p:sp>
      <p:pic>
        <p:nvPicPr>
          <p:cNvPr id="9" name="Slika 8" descr="Slika, ki vsebuje besede risba&#10;&#10;Opis je samodejno ustvarjen">
            <a:extLst>
              <a:ext uri="{FF2B5EF4-FFF2-40B4-BE49-F238E27FC236}">
                <a16:creationId xmlns:a16="http://schemas.microsoft.com/office/drawing/2014/main" id="{91DE3558-F83A-4C8C-91A0-A9BE3A744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922" y="5083475"/>
            <a:ext cx="1583278" cy="1654509"/>
          </a:xfrm>
          <a:prstGeom prst="rect">
            <a:avLst/>
          </a:prstGeom>
        </p:spPr>
      </p:pic>
      <p:pic>
        <p:nvPicPr>
          <p:cNvPr id="1028" name="Picture 4" descr="baking">
            <a:extLst>
              <a:ext uri="{FF2B5EF4-FFF2-40B4-BE49-F238E27FC236}">
                <a16:creationId xmlns:a16="http://schemas.microsoft.com/office/drawing/2014/main" id="{DB94FD17-A1A0-4BCA-A4DB-508C5DAC8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81" y="-196188"/>
            <a:ext cx="4162874" cy="41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9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EB58FD-95A5-4C66-A1E8-8625C233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631EC1-CB41-41BE-85FD-ED4C5F4AF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3A8DF186-CE0E-4589-B7AC-B25ACEBF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0"/>
            <a:ext cx="12192000" cy="7082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6AAC9CB-81A7-402D-8F51-1C49C2CAD5A8}"/>
              </a:ext>
            </a:extLst>
          </p:cNvPr>
          <p:cNvSpPr txBox="1"/>
          <p:nvPr/>
        </p:nvSpPr>
        <p:spPr>
          <a:xfrm>
            <a:off x="3450740" y="462281"/>
            <a:ext cx="508298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MEDTEM KO TESTO VZHAJA POSLUŠAJ:</a:t>
            </a:r>
          </a:p>
        </p:txBody>
      </p:sp>
      <p:sp>
        <p:nvSpPr>
          <p:cNvPr id="6" name="Puščica: dol 5">
            <a:extLst>
              <a:ext uri="{FF2B5EF4-FFF2-40B4-BE49-F238E27FC236}">
                <a16:creationId xmlns:a16="http://schemas.microsoft.com/office/drawing/2014/main" id="{A5E31BE0-FDDA-42D0-9D16-B071396DAFA4}"/>
              </a:ext>
            </a:extLst>
          </p:cNvPr>
          <p:cNvSpPr/>
          <p:nvPr/>
        </p:nvSpPr>
        <p:spPr>
          <a:xfrm>
            <a:off x="1703293" y="2055813"/>
            <a:ext cx="2698377" cy="190658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PESMICO</a:t>
            </a:r>
          </a:p>
          <a:p>
            <a:pPr algn="ctr"/>
            <a:r>
              <a:rPr lang="sl-SI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ČEBELICE GLASBENE SKUPINE </a:t>
            </a:r>
          </a:p>
          <a:p>
            <a:pPr algn="ctr"/>
            <a:r>
              <a:rPr lang="sl-SI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ČUKI</a:t>
            </a:r>
          </a:p>
        </p:txBody>
      </p:sp>
      <p:sp>
        <p:nvSpPr>
          <p:cNvPr id="11" name="Puščica: dol 10">
            <a:extLst>
              <a:ext uri="{FF2B5EF4-FFF2-40B4-BE49-F238E27FC236}">
                <a16:creationId xmlns:a16="http://schemas.microsoft.com/office/drawing/2014/main" id="{FE52341C-E565-4068-8E12-D48FBF1910EA}"/>
              </a:ext>
            </a:extLst>
          </p:cNvPr>
          <p:cNvSpPr/>
          <p:nvPr/>
        </p:nvSpPr>
        <p:spPr>
          <a:xfrm>
            <a:off x="6974540" y="2061882"/>
            <a:ext cx="2698377" cy="190051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sl-SI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PESEM</a:t>
            </a:r>
          </a:p>
          <a:p>
            <a:pPr algn="ctr"/>
            <a:r>
              <a:rPr lang="sl-SI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ČEBELAR</a:t>
            </a:r>
          </a:p>
          <a:p>
            <a:pPr algn="ctr"/>
            <a:r>
              <a:rPr lang="sl-SI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LOJZETA SLAKA</a:t>
            </a:r>
          </a:p>
          <a:p>
            <a:pPr algn="ctr"/>
            <a:endParaRPr lang="sl-SI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sl-SI" dirty="0"/>
          </a:p>
        </p:txBody>
      </p:sp>
      <p:pic>
        <p:nvPicPr>
          <p:cNvPr id="13" name="Slika 12" descr="✅ Bee is dancing on white isolated background. Vector funny bee children  character design illustration. premium vector in Adobe Illustrator ai ( .ai  ) format, Encapsulated PostScript eps ( .eps ) format">
            <a:hlinkClick r:id="rId3"/>
            <a:extLst>
              <a:ext uri="{FF2B5EF4-FFF2-40B4-BE49-F238E27FC236}">
                <a16:creationId xmlns:a16="http://schemas.microsoft.com/office/drawing/2014/main" id="{8ECE4D3B-53B8-4008-9314-951049A805A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5953" r="16997" b="9722"/>
          <a:stretch/>
        </p:blipFill>
        <p:spPr bwMode="auto">
          <a:xfrm>
            <a:off x="2072510" y="4077335"/>
            <a:ext cx="2148205" cy="27806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lika 13" descr="Apiary beekeeper vector illustrations — Stock Vector © adekvat #93151808">
            <a:hlinkClick r:id="rId5"/>
            <a:extLst>
              <a:ext uri="{FF2B5EF4-FFF2-40B4-BE49-F238E27FC236}">
                <a16:creationId xmlns:a16="http://schemas.microsoft.com/office/drawing/2014/main" id="{D51726FE-3FE2-4871-A537-FA8E1050493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t="2935" r="13415" b="3437"/>
          <a:stretch/>
        </p:blipFill>
        <p:spPr bwMode="auto">
          <a:xfrm>
            <a:off x="7394537" y="4077335"/>
            <a:ext cx="2278380" cy="2774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481604A-3AFB-4409-A41A-03920EB8952B}"/>
              </a:ext>
            </a:extLst>
          </p:cNvPr>
          <p:cNvSpPr txBox="1"/>
          <p:nvPr/>
        </p:nvSpPr>
        <p:spPr>
          <a:xfrm>
            <a:off x="4993341" y="2365810"/>
            <a:ext cx="1389529" cy="646331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latin typeface="Segoe UI" panose="020B0502040204020203" pitchFamily="34" charset="0"/>
                <a:cs typeface="Segoe UI" panose="020B0502040204020203" pitchFamily="34" charset="0"/>
              </a:rPr>
              <a:t>KLIKNI NA SLIČICE!</a:t>
            </a:r>
          </a:p>
        </p:txBody>
      </p:sp>
      <p:pic>
        <p:nvPicPr>
          <p:cNvPr id="16" name="Slika 15" descr="Slika, ki vsebuje besede risba&#10;&#10;Opis je samodejno ustvarjen">
            <a:extLst>
              <a:ext uri="{FF2B5EF4-FFF2-40B4-BE49-F238E27FC236}">
                <a16:creationId xmlns:a16="http://schemas.microsoft.com/office/drawing/2014/main" id="{11F7806B-7C4C-447A-A509-7D88BEC30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23" y="349905"/>
            <a:ext cx="1583278" cy="1654509"/>
          </a:xfrm>
          <a:prstGeom prst="rect">
            <a:avLst/>
          </a:prstGeom>
        </p:spPr>
      </p:pic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64F695AB-F983-4029-9C03-B419C425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039" y="3012141"/>
            <a:ext cx="4069977" cy="406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4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neycomb-Background-Image : Honey Bee Stamps">
            <a:extLst>
              <a:ext uri="{FF2B5EF4-FFF2-40B4-BE49-F238E27FC236}">
                <a16:creationId xmlns:a16="http://schemas.microsoft.com/office/drawing/2014/main" id="{D4C1F8EB-2C5A-43A9-9527-4F4D8B27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1862577-2DF1-4507-8A69-64721B4B36CD}"/>
              </a:ext>
            </a:extLst>
          </p:cNvPr>
          <p:cNvSpPr txBox="1"/>
          <p:nvPr/>
        </p:nvSpPr>
        <p:spPr>
          <a:xfrm>
            <a:off x="3693458" y="458956"/>
            <a:ext cx="64904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ČEBELICE – SKUPINA ČUKI</a:t>
            </a:r>
          </a:p>
          <a:p>
            <a:pPr algn="ctr"/>
            <a:endParaRPr lang="sl-SI" sz="2800" b="1" dirty="0"/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Bz, bz, bz, bz, če čebelice, če čebelice, če čebelice, če čebelice,</a:t>
            </a:r>
          </a:p>
          <a:p>
            <a:pPr algn="ctr"/>
            <a:r>
              <a:rPr lang="sl-SI" b="1" u="sng" dirty="0">
                <a:latin typeface="Segoe UI" panose="020B0502040204020203" pitchFamily="34" charset="0"/>
                <a:cs typeface="Segoe UI" panose="020B0502040204020203" pitchFamily="34" charset="0"/>
              </a:rPr>
              <a:t>če čebelice bi zapele vse,</a:t>
            </a:r>
            <a:endParaRPr lang="sl-SI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sl-SI" b="1" u="sng" dirty="0">
                <a:latin typeface="Segoe UI" panose="020B0502040204020203" pitchFamily="34" charset="0"/>
                <a:cs typeface="Segoe UI" panose="020B0502040204020203" pitchFamily="34" charset="0"/>
              </a:rPr>
              <a:t>tole pesmico, res bi </a:t>
            </a:r>
            <a:r>
              <a:rPr lang="sl-SI" b="1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blo</a:t>
            </a:r>
            <a:r>
              <a:rPr lang="sl-SI" b="1" u="sng" dirty="0">
                <a:latin typeface="Segoe UI" panose="020B0502040204020203" pitchFamily="34" charset="0"/>
                <a:cs typeface="Segoe UI" panose="020B0502040204020203" pitchFamily="34" charset="0"/>
              </a:rPr>
              <a:t> glasno.</a:t>
            </a:r>
            <a:endParaRPr lang="sl-SI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sl-SI" b="1" u="sng" dirty="0">
                <a:latin typeface="Segoe UI" panose="020B0502040204020203" pitchFamily="34" charset="0"/>
                <a:cs typeface="Segoe UI" panose="020B0502040204020203" pitchFamily="34" charset="0"/>
              </a:rPr>
              <a:t>In čebelice bi zapele vse,</a:t>
            </a:r>
            <a:endParaRPr lang="sl-SI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sl-SI" b="1" u="sng" dirty="0">
                <a:latin typeface="Segoe UI" panose="020B0502040204020203" pitchFamily="34" charset="0"/>
                <a:cs typeface="Segoe UI" panose="020B0502040204020203" pitchFamily="34" charset="0"/>
              </a:rPr>
              <a:t>pa plesale vmes ta čebelji ples.</a:t>
            </a:r>
            <a:endParaRPr lang="sl-SI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sl-SI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Pridne, pridne kot čebele,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pridne naše punce so.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Pridni fantje in prijazni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vsak dan nas razvajajo.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pPr algn="ctr"/>
            <a:r>
              <a:rPr lang="sl-SI" b="1" u="sng" dirty="0">
                <a:latin typeface="Segoe UI" panose="020B0502040204020203" pitchFamily="34" charset="0"/>
                <a:cs typeface="Segoe UI" panose="020B0502040204020203" pitchFamily="34" charset="0"/>
              </a:rPr>
              <a:t>Če čebelice…</a:t>
            </a:r>
            <a:endParaRPr lang="sl-SI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Sivka naša je kraljica.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Sivka res je naš ponos.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Sivka z nami bo zapela</a:t>
            </a:r>
          </a:p>
          <a:p>
            <a:pPr algn="ctr"/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s to </a:t>
            </a:r>
            <a:r>
              <a:rPr lang="sl-SI" dirty="0" err="1">
                <a:latin typeface="Segoe UI" panose="020B0502040204020203" pitchFamily="34" charset="0"/>
                <a:cs typeface="Segoe UI" panose="020B0502040204020203" pitchFamily="34" charset="0"/>
              </a:rPr>
              <a:t>čebelco</a:t>
            </a:r>
            <a:r>
              <a:rPr lang="sl-SI" dirty="0">
                <a:latin typeface="Segoe UI" panose="020B0502040204020203" pitchFamily="34" charset="0"/>
                <a:cs typeface="Segoe UI" panose="020B0502040204020203" pitchFamily="34" charset="0"/>
              </a:rPr>
              <a:t> mi smo vsemu kos.</a:t>
            </a:r>
          </a:p>
          <a:p>
            <a:pPr algn="ctr"/>
            <a:endParaRPr lang="sl-SI" dirty="0"/>
          </a:p>
        </p:txBody>
      </p:sp>
      <p:pic>
        <p:nvPicPr>
          <p:cNvPr id="11271" name="Picture 7" descr="Čebelica Maja se vrača – vitkejša in brez Flipa, a v treh dimenzijah -  RTVSLO.si">
            <a:extLst>
              <a:ext uri="{FF2B5EF4-FFF2-40B4-BE49-F238E27FC236}">
                <a16:creationId xmlns:a16="http://schemas.microsoft.com/office/drawing/2014/main" id="{8298A115-B621-4030-98D5-522AA578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97917" l="10000" r="90000">
                        <a14:foregroundMark x1="57500" y1="40833" x2="67500" y2="43333"/>
                        <a14:foregroundMark x1="81563" y1="8333" x2="81563" y2="8333"/>
                        <a14:foregroundMark x1="57813" y1="2083" x2="57813" y2="2083"/>
                        <a14:foregroundMark x1="41875" y1="93333" x2="41875" y2="93333"/>
                        <a14:foregroundMark x1="34688" y1="97500" x2="34688" y2="97500"/>
                        <a14:foregroundMark x1="43125" y1="97917" x2="43125" y2="97917"/>
                        <a14:foregroundMark x1="42500" y1="53333" x2="42500" y2="53333"/>
                        <a14:foregroundMark x1="81250" y1="6667" x2="81250" y2="6667"/>
                        <a14:foregroundMark x1="82500" y1="6250" x2="82500" y2="6250"/>
                        <a14:foregroundMark x1="57813" y1="417" x2="57813" y2="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16" y="3429000"/>
            <a:ext cx="3308523" cy="248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laček govora: elipsa 1">
            <a:extLst>
              <a:ext uri="{FF2B5EF4-FFF2-40B4-BE49-F238E27FC236}">
                <a16:creationId xmlns:a16="http://schemas.microsoft.com/office/drawing/2014/main" id="{FA88B832-64EF-42AB-97B5-B6F54805A969}"/>
              </a:ext>
            </a:extLst>
          </p:cNvPr>
          <p:cNvSpPr/>
          <p:nvPr/>
        </p:nvSpPr>
        <p:spPr>
          <a:xfrm flipH="1">
            <a:off x="1391476" y="1406780"/>
            <a:ext cx="2524617" cy="2134279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TUKAJ IMAŠ ŠE BESEDILO PESMICE ČEBELICE, SKUPINE ČUKI, ČE SE JO ŽELIŠ NAUČITI.</a:t>
            </a:r>
          </a:p>
        </p:txBody>
      </p:sp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CA40F955-28F1-46E9-941B-B0B7EAFD8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t="7069" r="10272"/>
          <a:stretch/>
        </p:blipFill>
        <p:spPr bwMode="auto">
          <a:xfrm>
            <a:off x="8605622" y="2270590"/>
            <a:ext cx="3299689" cy="39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09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EB58FD-95A5-4C66-A1E8-8625C233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631EC1-CB41-41BE-85FD-ED4C5F4AF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3A8DF186-CE0E-4589-B7AC-B25ACEBF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4" y="0"/>
            <a:ext cx="12192000" cy="708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C8EE080-282E-4713-9D9B-FAAE5ABD6B08}"/>
              </a:ext>
            </a:extLst>
          </p:cNvPr>
          <p:cNvSpPr txBox="1"/>
          <p:nvPr/>
        </p:nvSpPr>
        <p:spPr>
          <a:xfrm>
            <a:off x="1571064" y="435806"/>
            <a:ext cx="9256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UČENJE ČEBELJEGA PLESA </a:t>
            </a:r>
          </a:p>
          <a:p>
            <a:pPr algn="ctr"/>
            <a:r>
              <a:rPr lang="sl-SI" sz="4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ZUM </a:t>
            </a:r>
            <a:r>
              <a:rPr lang="sl-SI" sz="4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ZUM</a:t>
            </a:r>
            <a:r>
              <a:rPr lang="sl-SI" sz="4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sl-SI" sz="4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ZUM</a:t>
            </a:r>
            <a:endParaRPr lang="sl-SI" sz="44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100" name="Picture 4" descr="5D Diamond Painting Bee Full Square Diamond Embroidery Cartoon Picture  Rhinestones Mosaic Cross Stitch Children's Room Decor-Leather bag">
            <a:hlinkClick r:id="rId3"/>
            <a:extLst>
              <a:ext uri="{FF2B5EF4-FFF2-40B4-BE49-F238E27FC236}">
                <a16:creationId xmlns:a16="http://schemas.microsoft.com/office/drawing/2014/main" id="{4F901CDF-1199-46A3-93E2-12F889F4C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r="12745" b="915"/>
          <a:stretch/>
        </p:blipFill>
        <p:spPr bwMode="auto">
          <a:xfrm>
            <a:off x="4446494" y="1949824"/>
            <a:ext cx="3505200" cy="461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uščica: desno 6">
            <a:extLst>
              <a:ext uri="{FF2B5EF4-FFF2-40B4-BE49-F238E27FC236}">
                <a16:creationId xmlns:a16="http://schemas.microsoft.com/office/drawing/2014/main" id="{F1F06E7D-38AE-46B3-B09A-082C682DC576}"/>
              </a:ext>
            </a:extLst>
          </p:cNvPr>
          <p:cNvSpPr/>
          <p:nvPr/>
        </p:nvSpPr>
        <p:spPr>
          <a:xfrm>
            <a:off x="699247" y="3039035"/>
            <a:ext cx="3379693" cy="17750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KLIKNI NA ČEBELICO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8D221D0-34A8-48A1-AD36-3C832E8205BB}"/>
              </a:ext>
            </a:extLst>
          </p:cNvPr>
          <p:cNvSpPr txBox="1"/>
          <p:nvPr/>
        </p:nvSpPr>
        <p:spPr>
          <a:xfrm>
            <a:off x="9381350" y="3039035"/>
            <a:ext cx="2449002" cy="18466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Zapleši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 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nami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ZUM 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ZUM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ZUM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učenje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ples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R.Kranjčan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 </a:t>
            </a:r>
          </a:p>
          <a:p>
            <a:endParaRPr lang="sl-SI" dirty="0"/>
          </a:p>
        </p:txBody>
      </p:sp>
      <p:pic>
        <p:nvPicPr>
          <p:cNvPr id="9" name="Slika 8" descr="Slika, ki vsebuje besede risba&#10;&#10;Opis je samodejno ustvarjen">
            <a:extLst>
              <a:ext uri="{FF2B5EF4-FFF2-40B4-BE49-F238E27FC236}">
                <a16:creationId xmlns:a16="http://schemas.microsoft.com/office/drawing/2014/main" id="{79CD657D-1430-41A7-9DC1-27527BC38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297" y="1464017"/>
            <a:ext cx="1583278" cy="16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3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49C26FB-73BB-4A75-858A-DCC9F67D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Slika 4" descr="Slika, ki vsebuje besede risba&#10;&#10;Opis je samodejno ustvarjen">
            <a:extLst>
              <a:ext uri="{FF2B5EF4-FFF2-40B4-BE49-F238E27FC236}">
                <a16:creationId xmlns:a16="http://schemas.microsoft.com/office/drawing/2014/main" id="{295ADD47-9103-450A-B906-5E39455A2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322" y="728065"/>
            <a:ext cx="1583278" cy="1654509"/>
          </a:xfrm>
          <a:prstGeom prst="rect">
            <a:avLst/>
          </a:prstGeom>
        </p:spPr>
      </p:pic>
      <p:pic>
        <p:nvPicPr>
          <p:cNvPr id="6" name="Slika 5" descr="Slika, ki vsebuje besede risba&#10;&#10;Opis je samodejno ustvarjen">
            <a:extLst>
              <a:ext uri="{FF2B5EF4-FFF2-40B4-BE49-F238E27FC236}">
                <a16:creationId xmlns:a16="http://schemas.microsoft.com/office/drawing/2014/main" id="{6250C670-1C87-4CE8-B3E5-878C126CB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70110"/>
            <a:ext cx="1653987" cy="1654509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EA30AEE-9052-4FC7-A571-62C56D357C40}"/>
              </a:ext>
            </a:extLst>
          </p:cNvPr>
          <p:cNvSpPr txBox="1"/>
          <p:nvPr/>
        </p:nvSpPr>
        <p:spPr>
          <a:xfrm>
            <a:off x="6678705" y="251012"/>
            <a:ext cx="356795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RAZISKOVALNA NALOGA</a:t>
            </a:r>
          </a:p>
        </p:txBody>
      </p:sp>
    </p:spTree>
    <p:extLst>
      <p:ext uri="{BB962C8B-B14F-4D97-AF65-F5344CB8AC3E}">
        <p14:creationId xmlns:p14="http://schemas.microsoft.com/office/powerpoint/2010/main" val="321648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EB58FD-95A5-4C66-A1E8-8625C233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631EC1-CB41-41BE-85FD-ED4C5F4AF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3A8DF186-CE0E-4589-B7AC-B25ACEBF1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1" y="0"/>
            <a:ext cx="12192000" cy="708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7B3435D-23D1-4767-9F60-5B8F6577C993}"/>
              </a:ext>
            </a:extLst>
          </p:cNvPr>
          <p:cNvSpPr txBox="1"/>
          <p:nvPr/>
        </p:nvSpPr>
        <p:spPr>
          <a:xfrm>
            <a:off x="1723464" y="635933"/>
            <a:ext cx="8978154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UPAM, DA STE PREŽIVELI POUČEN, ZANIMIV IN PESTER NARAVOSLOVNI DAN. </a:t>
            </a:r>
          </a:p>
          <a:p>
            <a:pPr algn="ctr"/>
            <a:r>
              <a:rPr lang="sl-SI" sz="40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ŽELIM VAM LEP IN MIREN VIKEND. </a:t>
            </a:r>
          </a:p>
        </p:txBody>
      </p:sp>
      <p:pic>
        <p:nvPicPr>
          <p:cNvPr id="7" name="Slika 6" descr="Slika, ki vsebuje besede risba&#10;&#10;Opis je samodejno ustvarjen">
            <a:extLst>
              <a:ext uri="{FF2B5EF4-FFF2-40B4-BE49-F238E27FC236}">
                <a16:creationId xmlns:a16="http://schemas.microsoft.com/office/drawing/2014/main" id="{DED256DF-D467-4F8B-83EF-1D135083F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95" y="4889668"/>
            <a:ext cx="1583278" cy="1654509"/>
          </a:xfrm>
          <a:prstGeom prst="rect">
            <a:avLst/>
          </a:prstGeom>
        </p:spPr>
      </p:pic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id="{C89DE2E9-0F0D-453E-AC3D-3A164CB5E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685" y="4388417"/>
            <a:ext cx="1464779" cy="1654509"/>
          </a:xfrm>
          <a:prstGeom prst="rect">
            <a:avLst/>
          </a:prstGeom>
        </p:spPr>
      </p:pic>
      <p:pic>
        <p:nvPicPr>
          <p:cNvPr id="9" name="Slika 8" descr="Slika, ki vsebuje besede risba&#10;&#10;Opis je samodejno ustvarjen">
            <a:extLst>
              <a:ext uri="{FF2B5EF4-FFF2-40B4-BE49-F238E27FC236}">
                <a16:creationId xmlns:a16="http://schemas.microsoft.com/office/drawing/2014/main" id="{408856D7-1CBF-4906-8C94-841BBED9E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5" y="1494721"/>
            <a:ext cx="982530" cy="1072972"/>
          </a:xfrm>
          <a:prstGeom prst="rect">
            <a:avLst/>
          </a:prstGeom>
        </p:spPr>
      </p:pic>
      <p:pic>
        <p:nvPicPr>
          <p:cNvPr id="10" name="Slika 9" descr="Slika, ki vsebuje besede risba&#10;&#10;Opis je samodejno ustvarjen">
            <a:extLst>
              <a:ext uri="{FF2B5EF4-FFF2-40B4-BE49-F238E27FC236}">
                <a16:creationId xmlns:a16="http://schemas.microsoft.com/office/drawing/2014/main" id="{2A9437D3-A70B-4705-B8F7-F34CB9031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94" y="4001294"/>
            <a:ext cx="982530" cy="1072972"/>
          </a:xfrm>
          <a:prstGeom prst="rect">
            <a:avLst/>
          </a:prstGeom>
        </p:spPr>
      </p:pic>
      <p:pic>
        <p:nvPicPr>
          <p:cNvPr id="11" name="Slika 10" descr="Slika, ki vsebuje besede risba&#10;&#10;Opis je samodejno ustvarjen">
            <a:extLst>
              <a:ext uri="{FF2B5EF4-FFF2-40B4-BE49-F238E27FC236}">
                <a16:creationId xmlns:a16="http://schemas.microsoft.com/office/drawing/2014/main" id="{E3CFDF22-E4D1-413F-A0B5-2EA1CBEB5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9899" y="3610748"/>
            <a:ext cx="1086467" cy="1072972"/>
          </a:xfrm>
          <a:prstGeom prst="rect">
            <a:avLst/>
          </a:prstGeom>
        </p:spPr>
      </p:pic>
      <p:pic>
        <p:nvPicPr>
          <p:cNvPr id="12" name="Slika 11" descr="Slika, ki vsebuje besede risba&#10;&#10;Opis je samodejno ustvarjen">
            <a:extLst>
              <a:ext uri="{FF2B5EF4-FFF2-40B4-BE49-F238E27FC236}">
                <a16:creationId xmlns:a16="http://schemas.microsoft.com/office/drawing/2014/main" id="{3751AF91-CBD9-468F-97E4-E4D98D1D1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41" y="921925"/>
            <a:ext cx="982530" cy="1072972"/>
          </a:xfrm>
          <a:prstGeom prst="rect">
            <a:avLst/>
          </a:prstGeom>
        </p:spPr>
      </p:pic>
      <p:pic>
        <p:nvPicPr>
          <p:cNvPr id="13" name="Slika 12" descr="Slika, ki vsebuje besede risba&#10;&#10;Opis je samodejno ustvarjen">
            <a:extLst>
              <a:ext uri="{FF2B5EF4-FFF2-40B4-BE49-F238E27FC236}">
                <a16:creationId xmlns:a16="http://schemas.microsoft.com/office/drawing/2014/main" id="{42225B07-87C7-4B24-8B6A-844FA1FCB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53" y="5775414"/>
            <a:ext cx="982530" cy="1072972"/>
          </a:xfrm>
          <a:prstGeom prst="rect">
            <a:avLst/>
          </a:prstGeom>
        </p:spPr>
      </p:pic>
      <p:pic>
        <p:nvPicPr>
          <p:cNvPr id="2056" name="Picture 8" descr="Bitmoji Image">
            <a:extLst>
              <a:ext uri="{FF2B5EF4-FFF2-40B4-BE49-F238E27FC236}">
                <a16:creationId xmlns:a16="http://schemas.microsoft.com/office/drawing/2014/main" id="{676469C8-C450-4CCB-8333-C1C9EA8F5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3" r="3752"/>
          <a:stretch/>
        </p:blipFill>
        <p:spPr bwMode="auto">
          <a:xfrm>
            <a:off x="3758064" y="3325415"/>
            <a:ext cx="4571279" cy="38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8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graria - Ko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8" y="1834803"/>
            <a:ext cx="11746671" cy="48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EF66F37-2DB0-4EAF-9A25-6C1661ED82A3}"/>
              </a:ext>
            </a:extLst>
          </p:cNvPr>
          <p:cNvSpPr txBox="1"/>
          <p:nvPr/>
        </p:nvSpPr>
        <p:spPr>
          <a:xfrm>
            <a:off x="2796167" y="176956"/>
            <a:ext cx="64180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SLOVENSKA HRANA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 rot="21011599">
            <a:off x="201458" y="1655383"/>
            <a:ext cx="9166742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ČLOVEK POTREBUJE HRANO, DA LAHKO PREŽIVI. S HRANO DOBI VSE POTREBNE SNOVI ZA RAST IN RAZVOJ. POMEMBNO JE, DA JE HRANA ZDRAVA. 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1766263" y="5600990"/>
            <a:ext cx="9864263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HRANA, KI JE PRIDELANA V NAŠI SLOVENIJI, HITREJE PRIDE NA NAŠ KROŽNIK, ZATO JE BOLJ SVEŽA, OKUSNEJŠA IN ZDRAVA.</a:t>
            </a:r>
          </a:p>
        </p:txBody>
      </p:sp>
      <p:pic>
        <p:nvPicPr>
          <p:cNvPr id="10" name="Slika 9" descr="Slika, ki vsebuje besede risba&#10;&#10;Opis je samodejno ustvarjen">
            <a:extLst>
              <a:ext uri="{FF2B5EF4-FFF2-40B4-BE49-F238E27FC236}">
                <a16:creationId xmlns:a16="http://schemas.microsoft.com/office/drawing/2014/main" id="{8EF4F818-4181-45BF-BCEF-B398E51E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01" y="1581980"/>
            <a:ext cx="1583278" cy="1654509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6301508" y="2974879"/>
            <a:ext cx="556979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EKOLOŠKO + LOKALNO = IDEALNO</a:t>
            </a:r>
          </a:p>
        </p:txBody>
      </p:sp>
      <p:pic>
        <p:nvPicPr>
          <p:cNvPr id="12" name="Slika 11" descr="Slika, ki vsebuje besede risba&#10;&#10;Opis je samodejno ustvarjen">
            <a:extLst>
              <a:ext uri="{FF2B5EF4-FFF2-40B4-BE49-F238E27FC236}">
                <a16:creationId xmlns:a16="http://schemas.microsoft.com/office/drawing/2014/main" id="{F0AF7DF8-CDDB-419E-BDC3-B43548C9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50" y="5307974"/>
            <a:ext cx="982530" cy="10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6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etos bo oljčnega olja za tretjino manj - Svet kapita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0"/>
          <a:stretch/>
        </p:blipFill>
        <p:spPr bwMode="auto">
          <a:xfrm>
            <a:off x="1727763" y="2432445"/>
            <a:ext cx="8503892" cy="42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EF66F37-2DB0-4EAF-9A25-6C1661ED82A3}"/>
              </a:ext>
            </a:extLst>
          </p:cNvPr>
          <p:cNvSpPr txBox="1"/>
          <p:nvPr/>
        </p:nvSpPr>
        <p:spPr>
          <a:xfrm>
            <a:off x="1727763" y="446464"/>
            <a:ext cx="874452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TRADICIONALNE SLOVENSKE JEDI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125128" y="1478338"/>
            <a:ext cx="9166742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TO SO JEDI, KI ŽE DOLGO OBSTAJAJO MED SLOVENSKIMI DRUŽINAMI.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2590644" y="5515932"/>
            <a:ext cx="9184778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VČASIH SO SI NAMREČ LJUDJE DOMA PRIDELALI VSO HRANO, KI SO JO POTREBOVALI. </a:t>
            </a:r>
          </a:p>
        </p:txBody>
      </p:sp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id="{8EF4F818-4181-45BF-BCEF-B398E51E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65" y="1398678"/>
            <a:ext cx="1583278" cy="1654509"/>
          </a:xfrm>
          <a:prstGeom prst="rect">
            <a:avLst/>
          </a:prstGeom>
        </p:spPr>
      </p:pic>
      <p:pic>
        <p:nvPicPr>
          <p:cNvPr id="9" name="Slika 8" descr="Slika, ki vsebuje besede risba&#10;&#10;Opis je samodejno ustvarjen">
            <a:extLst>
              <a:ext uri="{FF2B5EF4-FFF2-40B4-BE49-F238E27FC236}">
                <a16:creationId xmlns:a16="http://schemas.microsoft.com/office/drawing/2014/main" id="{F0AF7DF8-CDDB-419E-BDC3-B43548C9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79" y="4979446"/>
            <a:ext cx="982530" cy="1072972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2706524" y="2854142"/>
            <a:ext cx="9184778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PRIPRAVLJENE SO IZ DOMAČIH DOBRIN IN PRIDELKOV. </a:t>
            </a:r>
          </a:p>
        </p:txBody>
      </p:sp>
    </p:spTree>
    <p:extLst>
      <p:ext uri="{BB962C8B-B14F-4D97-AF65-F5344CB8AC3E}">
        <p14:creationId xmlns:p14="http://schemas.microsoft.com/office/powerpoint/2010/main" val="2198991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dicionalni slovenski zajtrk uvod v dan slovenske hrane | Revija Repor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2" y="1173601"/>
            <a:ext cx="8013308" cy="53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EF66F37-2DB0-4EAF-9A25-6C1661ED82A3}"/>
              </a:ext>
            </a:extLst>
          </p:cNvPr>
          <p:cNvSpPr txBox="1"/>
          <p:nvPr/>
        </p:nvSpPr>
        <p:spPr>
          <a:xfrm>
            <a:off x="1179123" y="465715"/>
            <a:ext cx="952417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TRADICIONALNI SLOVENSKI ZAJTRK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-144380" y="1335064"/>
            <a:ext cx="9166742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TAK ZAJTRK JE ŽE DOLGO UVELJAVLJEN MED LJUDMI.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1689262" y="5903031"/>
            <a:ext cx="9166742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TSZ JE PRIPRAVLJEN IZ ZELO PREPROSTIH ŽIVIL.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2443557" y="3953033"/>
            <a:ext cx="9166742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TUDI NAŠE BABICE IN DEDKI SO VEDELI, DA JE ZAJTRK POMEMBEN OBROK ZA DOBER ZAČETEK DNEVA. </a:t>
            </a:r>
          </a:p>
        </p:txBody>
      </p:sp>
      <p:pic>
        <p:nvPicPr>
          <p:cNvPr id="7" name="Slika 6" descr="Slika, ki vsebuje besede risba&#10;&#10;Opis je samodejno ustvarjen">
            <a:extLst>
              <a:ext uri="{FF2B5EF4-FFF2-40B4-BE49-F238E27FC236}">
                <a16:creationId xmlns:a16="http://schemas.microsoft.com/office/drawing/2014/main" id="{8EF4F818-4181-45BF-BCEF-B398E51E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92" y="1827161"/>
            <a:ext cx="1583278" cy="1654509"/>
          </a:xfrm>
          <a:prstGeom prst="rect">
            <a:avLst/>
          </a:prstGeom>
        </p:spPr>
      </p:pic>
      <p:pic>
        <p:nvPicPr>
          <p:cNvPr id="8" name="Slika 7" descr="Slika, ki vsebuje besede risba&#10;&#10;Opis je samodejno ustvarjen">
            <a:extLst>
              <a:ext uri="{FF2B5EF4-FFF2-40B4-BE49-F238E27FC236}">
                <a16:creationId xmlns:a16="http://schemas.microsoft.com/office/drawing/2014/main" id="{8EF4F818-4181-45BF-BCEF-B398E51E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549" y="3142497"/>
            <a:ext cx="1583278" cy="16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7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380162C3-751B-4CDE-ADA5-994C5046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19" y="-4067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ŠENICA - PRIJETI LI NAM ZAISTA NESTAŠICA? - SMARTER">
            <a:extLst>
              <a:ext uri="{FF2B5EF4-FFF2-40B4-BE49-F238E27FC236}">
                <a16:creationId xmlns:a16="http://schemas.microsoft.com/office/drawing/2014/main" id="{43D4E862-97FB-4B73-AB11-9B517162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7" y="3643008"/>
            <a:ext cx="6330883" cy="29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838969F-4E06-4B8E-8BCE-897419D55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91"/>
          <a:stretch/>
        </p:blipFill>
        <p:spPr>
          <a:xfrm>
            <a:off x="6657682" y="93628"/>
            <a:ext cx="5256999" cy="3549380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2807086" y="258405"/>
            <a:ext cx="2635624" cy="917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5400" b="1" dirty="0">
                <a:solidFill>
                  <a:schemeClr val="accent2">
                    <a:lumMod val="50000"/>
                  </a:schemeClr>
                </a:solidFill>
              </a:rPr>
              <a:t>KRUH</a:t>
            </a:r>
          </a:p>
        </p:txBody>
      </p:sp>
      <p:pic>
        <p:nvPicPr>
          <p:cNvPr id="7" name="Slika 6" descr="Slika, ki vsebuje besede risba&#10;&#10;Opis je samodejno ustvarjen">
            <a:extLst>
              <a:ext uri="{FF2B5EF4-FFF2-40B4-BE49-F238E27FC236}">
                <a16:creationId xmlns:a16="http://schemas.microsoft.com/office/drawing/2014/main" id="{1D3AF44A-9CD3-4726-BBF3-BC5DEDFD4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40" y="4335505"/>
            <a:ext cx="1583278" cy="1654509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144385" y="1756787"/>
            <a:ext cx="6708802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NA MIZI JE MORAL BITI KRUH. </a:t>
            </a:r>
          </a:p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OBIČAJNO JE BIL TO ČRN.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-98269" y="2950510"/>
            <a:ext cx="9166742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KMETJE SO POSEJALI PŠENICO, JO POŽELI IN V MLINU ZMLELI ZRNA V MOKO. </a:t>
            </a:r>
          </a:p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GOSPODINJE SO KRUH SPEKLE V KRUŠNI PEČI.  </a:t>
            </a:r>
          </a:p>
        </p:txBody>
      </p:sp>
      <p:pic>
        <p:nvPicPr>
          <p:cNvPr id="10" name="Slika 9" descr="Slika, ki vsebuje besede risba&#10;&#10;Opis je samodejno ustvarjen">
            <a:extLst>
              <a:ext uri="{FF2B5EF4-FFF2-40B4-BE49-F238E27FC236}">
                <a16:creationId xmlns:a16="http://schemas.microsoft.com/office/drawing/2014/main" id="{1D3AF44A-9CD3-4726-BBF3-BC5DEDFD4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638" y="530226"/>
            <a:ext cx="1064958" cy="11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5"/>
    </mc:Choice>
    <mc:Fallback xmlns="">
      <p:transition spd="slow" advTm="1349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8DE6C9-6D8B-4171-93C1-D0675502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668E91A-B4A0-488E-AE19-00102E479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4461C45B-88A9-4C91-9D0E-4F36B4AD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50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9093B0A-B2E4-402F-9213-35B9B42A5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00" y="4048309"/>
            <a:ext cx="3905655" cy="275348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993F9B4-01A0-4877-85D1-DB265CC19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246" y="729065"/>
            <a:ext cx="3519537" cy="2639653"/>
          </a:xfrm>
          <a:prstGeom prst="rect">
            <a:avLst/>
          </a:prstGeom>
        </p:spPr>
      </p:pic>
      <p:pic>
        <p:nvPicPr>
          <p:cNvPr id="4098" name="Picture 2" descr="Kaj je mleko? | KGZ Idrija z.o.o.">
            <a:extLst>
              <a:ext uri="{FF2B5EF4-FFF2-40B4-BE49-F238E27FC236}">
                <a16:creationId xmlns:a16="http://schemas.microsoft.com/office/drawing/2014/main" id="{40DFE800-8C09-40C0-BA78-1D666AD7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0" y="829855"/>
            <a:ext cx="4613164" cy="307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6C7071C-9AAD-40CE-8F83-91C6955A5C36}"/>
              </a:ext>
            </a:extLst>
          </p:cNvPr>
          <p:cNvSpPr txBox="1"/>
          <p:nvPr/>
        </p:nvSpPr>
        <p:spPr>
          <a:xfrm>
            <a:off x="6096000" y="-101932"/>
            <a:ext cx="490047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4800" b="1" dirty="0">
                <a:solidFill>
                  <a:schemeClr val="accent2">
                    <a:lumMod val="50000"/>
                  </a:schemeClr>
                </a:solidFill>
              </a:rPr>
              <a:t>MLEKO IN MASLO</a:t>
            </a:r>
          </a:p>
        </p:txBody>
      </p:sp>
      <p:pic>
        <p:nvPicPr>
          <p:cNvPr id="10" name="Slika 9" descr="Slika, ki vsebuje besede risba&#10;&#10;Opis je samodejno ustvarjen">
            <a:extLst>
              <a:ext uri="{FF2B5EF4-FFF2-40B4-BE49-F238E27FC236}">
                <a16:creationId xmlns:a16="http://schemas.microsoft.com/office/drawing/2014/main" id="{0EE3F031-033C-4B74-A895-ADB45B213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5632" y="4655626"/>
            <a:ext cx="1455839" cy="1521337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373369" y="3368718"/>
            <a:ext cx="6194269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SKORAJ VSAKA HIŠA JE IMELA VSAJ ENO KRAVO, KI JE DAJALA MLEKO. 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6855749" y="2848087"/>
            <a:ext cx="5250993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IZ MLEKA SO NAREDILI MASLO, KI SO SI GA NAMAZALI NA KRUH. </a:t>
            </a:r>
          </a:p>
        </p:txBody>
      </p:sp>
      <p:pic>
        <p:nvPicPr>
          <p:cNvPr id="13" name="Slika 12" descr="Slika, ki vsebuje besede risba&#10;&#10;Opis je samodejno ustvarjen">
            <a:extLst>
              <a:ext uri="{FF2B5EF4-FFF2-40B4-BE49-F238E27FC236}">
                <a16:creationId xmlns:a16="http://schemas.microsoft.com/office/drawing/2014/main" id="{0EE3F031-033C-4B74-A895-ADB45B213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99" y="1070520"/>
            <a:ext cx="1583278" cy="16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3"/>
    </mc:Choice>
    <mc:Fallback xmlns="">
      <p:transition spd="slow" advTm="1372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4816DF-CE4D-4DAE-B53F-E5F18BE3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8C11EC5-9795-4049-B51A-B78622F2E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1351B683-67D9-4DEA-89B3-C4760603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98" y="0"/>
            <a:ext cx="12232098" cy="68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800C974-7D28-4A9E-B85D-0A225183E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744" y="393776"/>
            <a:ext cx="5892775" cy="393048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228574F-C5C7-437E-935E-7140EB737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76" y="2486845"/>
            <a:ext cx="3083256" cy="266841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2667CD1-7411-44AA-8CBF-374648179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779" y="2593511"/>
            <a:ext cx="1881246" cy="3461493"/>
          </a:xfrm>
          <a:prstGeom prst="rect">
            <a:avLst/>
          </a:prstGeom>
        </p:spPr>
      </p:pic>
      <p:pic>
        <p:nvPicPr>
          <p:cNvPr id="3074" name="Picture 2" descr="Med na LCHF in keto?! – ULTRA+ROBERT">
            <a:extLst>
              <a:ext uri="{FF2B5EF4-FFF2-40B4-BE49-F238E27FC236}">
                <a16:creationId xmlns:a16="http://schemas.microsoft.com/office/drawing/2014/main" id="{B6A4E790-31E9-4225-8D57-9CA27710E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484" y="4591407"/>
            <a:ext cx="2505928" cy="20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C79BA29F-B9C2-4F3E-9C5D-983ACEFEDE32}"/>
              </a:ext>
            </a:extLst>
          </p:cNvPr>
          <p:cNvSpPr txBox="1"/>
          <p:nvPr/>
        </p:nvSpPr>
        <p:spPr>
          <a:xfrm>
            <a:off x="3940973" y="498939"/>
            <a:ext cx="15200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4800" b="1" dirty="0">
                <a:solidFill>
                  <a:schemeClr val="accent2">
                    <a:lumMod val="50000"/>
                  </a:schemeClr>
                </a:solidFill>
              </a:rPr>
              <a:t>MED</a:t>
            </a:r>
          </a:p>
        </p:txBody>
      </p:sp>
      <p:pic>
        <p:nvPicPr>
          <p:cNvPr id="12" name="Slika 11" descr="Slika, ki vsebuje besede risba&#10;&#10;Opis je samodejno ustvarjen">
            <a:extLst>
              <a:ext uri="{FF2B5EF4-FFF2-40B4-BE49-F238E27FC236}">
                <a16:creationId xmlns:a16="http://schemas.microsoft.com/office/drawing/2014/main" id="{111BF364-4029-425F-910E-BD49B568F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10" y="4874250"/>
            <a:ext cx="1583278" cy="1654509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880202" y="1412865"/>
            <a:ext cx="6194269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SEVEDA NA MIZI NI MANJKAL MED. VELIKO HIŠ JE DOMA IMELO ČEBELNJAK. 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5008784" y="3320307"/>
            <a:ext cx="6194269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ČEBELE SO ISKALE NEKTAR IN NABIRALE CVETNI PRAH TER GA NOSILE V PANJ. </a:t>
            </a:r>
          </a:p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ČEBELARJI PA SO IZTOČILI MED. </a:t>
            </a:r>
          </a:p>
        </p:txBody>
      </p:sp>
      <p:pic>
        <p:nvPicPr>
          <p:cNvPr id="15" name="Slika 14" descr="Slika, ki vsebuje besede risba&#10;&#10;Opis je samodejno ustvarjen">
            <a:extLst>
              <a:ext uri="{FF2B5EF4-FFF2-40B4-BE49-F238E27FC236}">
                <a16:creationId xmlns:a16="http://schemas.microsoft.com/office/drawing/2014/main" id="{AE94E366-5826-427E-885A-5021607E7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800" y="5124165"/>
            <a:ext cx="1479043" cy="1654509"/>
          </a:xfrm>
          <a:prstGeom prst="rect">
            <a:avLst/>
          </a:prstGeom>
        </p:spPr>
      </p:pic>
      <p:pic>
        <p:nvPicPr>
          <p:cNvPr id="16" name="Slika 15" descr="Slika, ki vsebuje besede risba&#10;&#10;Opis je samodejno ustvarjen">
            <a:extLst>
              <a:ext uri="{FF2B5EF4-FFF2-40B4-BE49-F238E27FC236}">
                <a16:creationId xmlns:a16="http://schemas.microsoft.com/office/drawing/2014/main" id="{AE94E366-5826-427E-885A-5021607E7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9490" y="271741"/>
            <a:ext cx="1154224" cy="1291155"/>
          </a:xfrm>
          <a:prstGeom prst="rect">
            <a:avLst/>
          </a:prstGeom>
        </p:spPr>
      </p:pic>
      <p:pic>
        <p:nvPicPr>
          <p:cNvPr id="18" name="Slika 17" descr="Slika, ki vsebuje besede risba&#10;&#10;Opis je samodejno ustvarjen">
            <a:extLst>
              <a:ext uri="{FF2B5EF4-FFF2-40B4-BE49-F238E27FC236}">
                <a16:creationId xmlns:a16="http://schemas.microsoft.com/office/drawing/2014/main" id="{AE94E366-5826-427E-885A-5021607E7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071" y="337582"/>
            <a:ext cx="1154224" cy="12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"/>
    </mc:Choice>
    <mc:Fallback xmlns="">
      <p:transition spd="slow" advTm="1558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B0C9811E-BC98-4553-A603-FE5837D3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546" y="761523"/>
            <a:ext cx="4762500" cy="476250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3109D51-56A4-4AC7-B173-229BAC4D5C5E}"/>
              </a:ext>
            </a:extLst>
          </p:cNvPr>
          <p:cNvSpPr txBox="1"/>
          <p:nvPr/>
        </p:nvSpPr>
        <p:spPr>
          <a:xfrm>
            <a:off x="3297793" y="511661"/>
            <a:ext cx="265477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800" b="1" dirty="0">
                <a:solidFill>
                  <a:schemeClr val="accent2">
                    <a:lumMod val="50000"/>
                  </a:schemeClr>
                </a:solidFill>
              </a:rPr>
              <a:t>JABOLKO</a:t>
            </a:r>
          </a:p>
        </p:txBody>
      </p:sp>
      <p:pic>
        <p:nvPicPr>
          <p:cNvPr id="8" name="Picture 2" descr="Zakaj smo nori na jabolka izbrane kakovosti? | Naša super hr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41" y="3019283"/>
            <a:ext cx="4705659" cy="31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esmice in deklamacije – Bonbončki – Stran 4 – Osnovna šola Leskovec pri  Kršk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24" y="92884"/>
            <a:ext cx="1764191" cy="18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704061" y="1727454"/>
            <a:ext cx="6194269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PRI ZAJTRKU SO SE VEDNO POSLADKALI ŠE S SADJEM. 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5652728" y="4616082"/>
            <a:ext cx="6194269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TUDI TUKAJ NE GRE BREZ PRIDNIH ČEBELIC, KI POMAGAJO OPRAŠITI SADNO DREVJE. LE TAKO LAHKO NA JABLANI DOZORIJO SOČNA JABOLKA. </a:t>
            </a:r>
          </a:p>
        </p:txBody>
      </p:sp>
      <p:pic>
        <p:nvPicPr>
          <p:cNvPr id="14" name="Slika 13" descr="Slika, ki vsebuje besede risba&#10;&#10;Opis je samodejno ustvarjen">
            <a:extLst>
              <a:ext uri="{FF2B5EF4-FFF2-40B4-BE49-F238E27FC236}">
                <a16:creationId xmlns:a16="http://schemas.microsoft.com/office/drawing/2014/main" id="{28BCB0B5-0335-441F-A0D5-4AFF82B43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667" y="173256"/>
            <a:ext cx="1225824" cy="1280974"/>
          </a:xfrm>
          <a:prstGeom prst="rect">
            <a:avLst/>
          </a:prstGeom>
        </p:spPr>
      </p:pic>
      <p:pic>
        <p:nvPicPr>
          <p:cNvPr id="15" name="Slika 14" descr="Slika, ki vsebuje besede risba&#10;&#10;Opis je samodejno ustvarjen">
            <a:extLst>
              <a:ext uri="{FF2B5EF4-FFF2-40B4-BE49-F238E27FC236}">
                <a16:creationId xmlns:a16="http://schemas.microsoft.com/office/drawing/2014/main" id="{28BCB0B5-0335-441F-A0D5-4AFF82B43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62" y="-117343"/>
            <a:ext cx="1225824" cy="1280974"/>
          </a:xfrm>
          <a:prstGeom prst="rect">
            <a:avLst/>
          </a:prstGeom>
        </p:spPr>
      </p:pic>
      <p:pic>
        <p:nvPicPr>
          <p:cNvPr id="9" name="Slika 8" descr="Slika, ki vsebuje besede risba&#10;&#10;Opis je samodejno ustvarjen">
            <a:extLst>
              <a:ext uri="{FF2B5EF4-FFF2-40B4-BE49-F238E27FC236}">
                <a16:creationId xmlns:a16="http://schemas.microsoft.com/office/drawing/2014/main" id="{28BCB0B5-0335-441F-A0D5-4AFF82B43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41" y="23822"/>
            <a:ext cx="1583278" cy="16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9"/>
    </mc:Choice>
    <mc:Fallback xmlns="">
      <p:transition spd="slow" advTm="1527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neycomb-Background-Image : Honey Bee Stamps">
            <a:extLst>
              <a:ext uri="{FF2B5EF4-FFF2-40B4-BE49-F238E27FC236}">
                <a16:creationId xmlns:a16="http://schemas.microsoft.com/office/drawing/2014/main" id="{D374E44B-ABDC-44D5-980B-4E44457B0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Rezultat iskanja slik za med">
            <a:extLst>
              <a:ext uri="{FF2B5EF4-FFF2-40B4-BE49-F238E27FC236}">
                <a16:creationId xmlns:a16="http://schemas.microsoft.com/office/drawing/2014/main" id="{F65717EA-3486-4D3B-A09C-A46997520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59" y="1086680"/>
            <a:ext cx="2935968" cy="176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8D773BEC-1509-432F-9866-6653C73D4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529" y="1108604"/>
            <a:ext cx="3310415" cy="1859441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FC9C4E41-BC55-471D-BA6D-E9B23BE1C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888" y="1149112"/>
            <a:ext cx="2645893" cy="1987468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75C530E5-3C17-4BFE-806A-97720600D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558" y="4158114"/>
            <a:ext cx="3250577" cy="2169318"/>
          </a:xfrm>
          <a:prstGeom prst="rect">
            <a:avLst/>
          </a:prstGeom>
        </p:spPr>
      </p:pic>
      <p:pic>
        <p:nvPicPr>
          <p:cNvPr id="10" name="Slika 9" descr="Slika, ki vsebuje besede risba&#10;&#10;Opis je samodejno ustvarjen">
            <a:extLst>
              <a:ext uri="{FF2B5EF4-FFF2-40B4-BE49-F238E27FC236}">
                <a16:creationId xmlns:a16="http://schemas.microsoft.com/office/drawing/2014/main" id="{8BC31CB8-634F-49E0-9FFB-F7AFFDF93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64" y="4156727"/>
            <a:ext cx="1583278" cy="1654509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03109D51-56A4-4AC7-B173-229BAC4D5C5E}"/>
              </a:ext>
            </a:extLst>
          </p:cNvPr>
          <p:cNvSpPr txBox="1"/>
          <p:nvPr/>
        </p:nvSpPr>
        <p:spPr>
          <a:xfrm>
            <a:off x="4329135" y="205625"/>
            <a:ext cx="396536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800" b="1" dirty="0">
                <a:solidFill>
                  <a:schemeClr val="accent2">
                    <a:lumMod val="50000"/>
                  </a:schemeClr>
                </a:solidFill>
              </a:rPr>
              <a:t>ZDRAV ZAJTRK</a:t>
            </a:r>
          </a:p>
        </p:txBody>
      </p:sp>
      <p:pic>
        <p:nvPicPr>
          <p:cNvPr id="9218" name="Picture 2" descr="Sorte jabolk | Naša super hrana - Izbrana kakovo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87" y="4158114"/>
            <a:ext cx="3258449" cy="21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FADBAC0-C790-4682-BB9E-61CDAC81D1B1}"/>
              </a:ext>
            </a:extLst>
          </p:cNvPr>
          <p:cNvSpPr txBox="1"/>
          <p:nvPr/>
        </p:nvSpPr>
        <p:spPr>
          <a:xfrm>
            <a:off x="3567902" y="2897173"/>
            <a:ext cx="5900882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2">
                    <a:lumMod val="50000"/>
                  </a:schemeClr>
                </a:solidFill>
              </a:rPr>
              <a:t>KRUH, MED, MASLO, MLEKO IN JABOLKO – TO JE ZDRAV                SLOVENSKI TRADICIONALNI ZAJTRK.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55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6"/>
    </mc:Choice>
    <mc:Fallback xmlns="">
      <p:transition spd="slow" advTm="1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1.5|1.5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5.2|9.2|5|8.1|8.4|6.3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714</Words>
  <Application>Microsoft Office PowerPoint</Application>
  <PresentationFormat>Širokozaslonsko</PresentationFormat>
  <Paragraphs>103</Paragraphs>
  <Slides>19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TRADICIONALNI SLOVENSKI ZAJTRK 20. 11. 2020</dc:title>
  <dc:creator>Diana Dražič</dc:creator>
  <cp:lastModifiedBy>Diana Dražič</cp:lastModifiedBy>
  <cp:revision>60</cp:revision>
  <dcterms:modified xsi:type="dcterms:W3CDTF">2020-11-18T16:07:19Z</dcterms:modified>
</cp:coreProperties>
</file>