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sachi" initials="b" lastIdx="1" clrIdx="0">
    <p:extLst>
      <p:ext uri="{19B8F6BF-5375-455C-9EA6-DF929625EA0E}">
        <p15:presenceInfo xmlns:p15="http://schemas.microsoft.com/office/powerpoint/2012/main" userId="bissach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23DE5B-E4CA-4CAC-9866-84F278E9D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D8E3A6F-70D5-464D-ACB6-651E192AC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C32A334-1ADA-465D-8156-CDD757F9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B157-AA05-43B1-82FB-1C1DAC6E6790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82014C-C8FB-4240-B90D-9236E7CE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FC4498A-D2F4-42F1-A54A-BF69F1D8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98D-80FC-4D75-A36F-9561B16DA9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743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CF2AF1-7732-40EC-9863-D2F41BE0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EE4ECE5-87BD-43CB-9FCF-AA2C1EC15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F667AA-11CC-48E9-901D-A4830B102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B157-AA05-43B1-82FB-1C1DAC6E6790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D862EBE-1805-4325-AA85-251D2733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A47AED-8AE7-4FE8-8D09-3F5D7DB6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98D-80FC-4D75-A36F-9561B16DA9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925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88989BC-CB0A-4F72-A670-101679ADE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10A1047-E4A1-4D67-AF29-091404028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4EA079C-42FA-412D-8F94-F73CA6C1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B157-AA05-43B1-82FB-1C1DAC6E6790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3C400B-B290-4944-A2A8-2C6ECF70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9CA6526-4F8E-466E-8611-FD374C7A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98D-80FC-4D75-A36F-9561B16DA9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0529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012DA750-7562-480B-A2B6-AF64BEB0FA9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86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9843D5-ED4C-4496-B1EC-6B4C9BF6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2DD8F3-0902-4FE5-95A7-B0C289B09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EE97ED3-526E-47F5-80CD-83DFEAAB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B157-AA05-43B1-82FB-1C1DAC6E6790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5129C6C-9C9C-42EC-84F6-BB35FA96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6FD4F37-8321-4226-ABE1-3901D555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98D-80FC-4D75-A36F-9561B16DA9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72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EF7E01-0F42-4E61-B9C7-3A7ADC05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4ABB373-E873-4362-BF34-6CC584C29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880AFBE-77BD-4FFF-BE6F-A3E174A6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B157-AA05-43B1-82FB-1C1DAC6E6790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4D0B24-DF91-4099-AA78-4226F1D4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840F453-6261-4577-A2E1-1D9DFE1A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98D-80FC-4D75-A36F-9561B16DA9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95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D6C258-968B-462B-90A9-C4911F62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F51670-E9B1-442C-99DB-E6F034163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AF608BD-31AF-4269-AE3A-0FD5D320D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7607421-9713-455C-8886-1770D3689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B157-AA05-43B1-82FB-1C1DAC6E6790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B20671F-DC6B-460C-90CD-0FDB876B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7B8EAA6-770B-4AC7-936A-B5EF18A5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98D-80FC-4D75-A36F-9561B16DA9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388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CC1DB9-6E59-499A-B86A-801A28C9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5BEA13B-C33E-4C7B-AB32-DF32256E2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98DD742-7AE9-4BD7-9FA0-B707B0A16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76163E1-2D1D-49E9-BC84-E5EDAC2A3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C41FCBB-B03C-4A6C-9EA5-61357FD7D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C40BD04-E8B4-4A4F-91D4-CB3292EA6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B157-AA05-43B1-82FB-1C1DAC6E6790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A06679C-FF94-4EC7-A1D3-802C7FB5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5329AB5-7873-4868-8FEA-3F0034015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98D-80FC-4D75-A36F-9561B16DA9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590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A68D63-1567-490B-9C27-C4253F7F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9D32986-154F-4701-BE74-62B41651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B157-AA05-43B1-82FB-1C1DAC6E6790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3E5462E-C872-445F-8885-E55D3161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DEBEE8D-8175-4A2B-AB99-B3105A07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98D-80FC-4D75-A36F-9561B16DA9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681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EA4C8C6-EE79-42FE-9EA8-1779587A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B157-AA05-43B1-82FB-1C1DAC6E6790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3411515-F81B-4D35-8CA8-E827E2AB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8C2C2BC-7BF6-4617-818E-7010131B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98D-80FC-4D75-A36F-9561B16DA9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25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D4B127-4241-4823-9693-E8E66826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294A8D-A120-49AE-9418-23CE142F9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43399E-BBB9-4DC5-94F0-835AE218F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FF950FC-0015-4AE2-9618-E4465E88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B157-AA05-43B1-82FB-1C1DAC6E6790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295EE97-5353-48A1-BB3C-2B75B838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294331F-28D0-4DC3-A04D-75B0A67A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98D-80FC-4D75-A36F-9561B16DA9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731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3624C5-D664-4AF1-A34D-4CEC0321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60E23A8-2CC2-4C3B-ABEB-2D7B3BF88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533BF27-56DE-4FC3-80D6-380A61ADF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79C748B-A164-49AA-85AD-B0D779EB5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B157-AA05-43B1-82FB-1C1DAC6E6790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AA710F6-957C-4773-8E1B-3269C599F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AFB58DB-CCFA-4F1E-887C-6F77610F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198D-80FC-4D75-A36F-9561B16DA9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949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EF83762-FC31-4E9D-B7A3-7D60596C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4168E2F-BB26-422A-B3B1-6B0739F1D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7B4AC63-C352-4781-B6FF-4DB75D9BD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EB157-AA05-43B1-82FB-1C1DAC6E6790}" type="datetimeFigureOut">
              <a:rPr lang="sl-SI" smtClean="0"/>
              <a:t>19. 11. 2020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4CAA3B9-11DE-42E0-9201-BB5525770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6E35CF7-30F6-4109-A99D-345D31728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3198D-80FC-4D75-A36F-9561B16DA9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276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BFCF47-BFAA-4244-ABD5-B348DE878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7621"/>
            <a:ext cx="9144000" cy="3713797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endParaRPr lang="sl-SI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45D589C3-B322-4EF6-B1E4-67232B1EECE6}"/>
              </a:ext>
            </a:extLst>
          </p:cNvPr>
          <p:cNvSpPr/>
          <p:nvPr/>
        </p:nvSpPr>
        <p:spPr>
          <a:xfrm>
            <a:off x="0" y="1048512"/>
            <a:ext cx="12192000" cy="171907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870A754-DDC3-42D4-8B26-FE1EF7AE2594}"/>
              </a:ext>
            </a:extLst>
          </p:cNvPr>
          <p:cNvSpPr txBox="1"/>
          <p:nvPr/>
        </p:nvSpPr>
        <p:spPr>
          <a:xfrm>
            <a:off x="-1048512" y="1328928"/>
            <a:ext cx="1108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BIG OR SMALL? </a:t>
            </a:r>
            <a:r>
              <a:rPr lang="sl-SI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2. RAZRED</a:t>
            </a:r>
            <a:endParaRPr lang="sl-SI" sz="66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488BD23-FB20-4EE8-A968-98BF27E065C4}"/>
              </a:ext>
            </a:extLst>
          </p:cNvPr>
          <p:cNvSpPr txBox="1"/>
          <p:nvPr/>
        </p:nvSpPr>
        <p:spPr>
          <a:xfrm>
            <a:off x="9227461" y="1234992"/>
            <a:ext cx="3342491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b="1" dirty="0">
                <a:solidFill>
                  <a:schemeClr val="bg1"/>
                </a:solidFill>
              </a:rPr>
              <a:t>OŠ Šmarje pri Kopru</a:t>
            </a:r>
          </a:p>
          <a:p>
            <a:pPr algn="ctr">
              <a:lnSpc>
                <a:spcPct val="150000"/>
              </a:lnSpc>
            </a:pPr>
            <a:r>
              <a:rPr lang="sl-SI" b="1" dirty="0">
                <a:solidFill>
                  <a:schemeClr val="bg1"/>
                </a:solidFill>
              </a:rPr>
              <a:t>šol. leto 2020/2021</a:t>
            </a:r>
          </a:p>
          <a:p>
            <a:pPr algn="ctr">
              <a:lnSpc>
                <a:spcPct val="150000"/>
              </a:lnSpc>
            </a:pPr>
            <a:r>
              <a:rPr lang="sl-SI" b="1" dirty="0">
                <a:solidFill>
                  <a:schemeClr val="bg1"/>
                </a:solidFill>
              </a:rPr>
              <a:t>učiteljica Ena Bissachi</a:t>
            </a:r>
            <a:endParaRPr lang="sl-SI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2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FAA113AF-03BC-4560-978E-E69906351854}"/>
              </a:ext>
            </a:extLst>
          </p:cNvPr>
          <p:cNvSpPr/>
          <p:nvPr/>
        </p:nvSpPr>
        <p:spPr>
          <a:xfrm>
            <a:off x="518160" y="472440"/>
            <a:ext cx="11155680" cy="591312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88162B-962C-4455-B2D4-828D856D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C968F9C-18FA-4366-8DC9-69A192F300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1514383" y="5596712"/>
            <a:ext cx="10515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sl-SI" sz="2400" dirty="0" err="1">
                <a:latin typeface="Comic Sans MS" panose="030F0702030302020204" pitchFamily="66" charset="0"/>
              </a:rPr>
              <a:t>This</a:t>
            </a:r>
            <a:r>
              <a:rPr lang="sl-SI" sz="2400" dirty="0">
                <a:latin typeface="Comic Sans MS" panose="030F0702030302020204" pitchFamily="66" charset="0"/>
              </a:rPr>
              <a:t> car is SMALL.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2C6E5A4-89E9-4702-A89A-246C1A87BDFF}"/>
              </a:ext>
            </a:extLst>
          </p:cNvPr>
          <p:cNvSpPr txBox="1"/>
          <p:nvPr/>
        </p:nvSpPr>
        <p:spPr>
          <a:xfrm>
            <a:off x="6394675" y="5511005"/>
            <a:ext cx="457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latin typeface="Comic Sans MS" panose="030F0702030302020204" pitchFamily="66" charset="0"/>
              </a:rPr>
              <a:t>This</a:t>
            </a:r>
            <a:r>
              <a:rPr lang="sl-SI" sz="2400" dirty="0">
                <a:latin typeface="Comic Sans MS" panose="030F0702030302020204" pitchFamily="66" charset="0"/>
              </a:rPr>
              <a:t> car is BIG.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79DAE1A-B494-4B24-AF73-40FE70905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8" b="99634" l="1563" r="99219">
                        <a14:foregroundMark x1="1563" y1="74359" x2="1563" y2="74359"/>
                        <a14:foregroundMark x1="1563" y1="64103" x2="1563" y2="64103"/>
                        <a14:foregroundMark x1="49414" y1="2564" x2="49414" y2="2564"/>
                        <a14:foregroundMark x1="99414" y1="79853" x2="99414" y2="79853"/>
                        <a14:foregroundMark x1="80273" y1="99634" x2="80273" y2="99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54" y="3620581"/>
            <a:ext cx="3325326" cy="177307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1149048-B931-41CF-913D-324E296C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8" b="99634" l="1563" r="99219">
                        <a14:foregroundMark x1="1563" y1="74359" x2="1563" y2="74359"/>
                        <a14:foregroundMark x1="1563" y1="64103" x2="1563" y2="64103"/>
                        <a14:foregroundMark x1="49414" y1="2564" x2="49414" y2="2564"/>
                        <a14:foregroundMark x1="99414" y1="79853" x2="99414" y2="79853"/>
                        <a14:foregroundMark x1="80273" y1="99634" x2="80273" y2="99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88" y="2590180"/>
            <a:ext cx="5257800" cy="2803475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56B3210D-285C-4194-875A-4E19E9039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8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225EC38B-C912-4C17-A0ED-7BF7F50E1C45}"/>
              </a:ext>
            </a:extLst>
          </p:cNvPr>
          <p:cNvSpPr/>
          <p:nvPr/>
        </p:nvSpPr>
        <p:spPr>
          <a:xfrm>
            <a:off x="518160" y="472440"/>
            <a:ext cx="11155680" cy="591312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03CCCA-237B-4426-84C3-8C3D2003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38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l-SI" sz="7200" dirty="0">
                <a:latin typeface="Baskerville Old Face" panose="02020602080505020303" pitchFamily="18" charset="0"/>
              </a:rPr>
              <a:t>ARE YOU BIG OR SMALL?</a:t>
            </a:r>
            <a:br>
              <a:rPr lang="sl-SI" sz="7200" dirty="0">
                <a:latin typeface="Baskerville Old Face" panose="02020602080505020303" pitchFamily="18" charset="0"/>
              </a:rPr>
            </a:br>
            <a:r>
              <a:rPr lang="sl-SI" sz="2700" dirty="0">
                <a:latin typeface="Baskerville Old Face" panose="02020602080505020303" pitchFamily="18" charset="0"/>
              </a:rPr>
              <a:t>(Kaj pa ti, si majhen ali velik?)</a:t>
            </a:r>
            <a:endParaRPr lang="sl-SI" sz="7200" dirty="0">
              <a:latin typeface="Baskerville Old Face" panose="02020602080505020303" pitchFamily="18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8252DF-670A-4102-A08F-690C9C400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6" y="2506662"/>
            <a:ext cx="10515600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sl-SI" sz="4000" dirty="0">
              <a:latin typeface="Blikfang DEMO" panose="02000506000000020000" pitchFamily="50" charset="0"/>
            </a:endParaRPr>
          </a:p>
          <a:p>
            <a:pPr marL="0" indent="0">
              <a:buNone/>
            </a:pPr>
            <a:endParaRPr lang="sl-SI" sz="4000" dirty="0">
              <a:latin typeface="Blikfang DEMO" panose="02000506000000020000" pitchFamily="50" charset="0"/>
            </a:endParaRPr>
          </a:p>
          <a:p>
            <a:pPr marL="0" indent="0" algn="ctr">
              <a:buNone/>
            </a:pPr>
            <a:r>
              <a:rPr lang="sl-SI" sz="4000" dirty="0" err="1">
                <a:latin typeface="Baskerville Old Face" panose="02020602080505020303" pitchFamily="18" charset="0"/>
              </a:rPr>
              <a:t>You</a:t>
            </a:r>
            <a:r>
              <a:rPr lang="sl-SI" sz="4000" dirty="0">
                <a:latin typeface="Baskerville Old Face" panose="02020602080505020303" pitchFamily="18" charset="0"/>
              </a:rPr>
              <a:t> </a:t>
            </a:r>
            <a:r>
              <a:rPr lang="sl-SI" sz="4000" dirty="0" err="1">
                <a:latin typeface="Baskerville Old Face" panose="02020602080505020303" pitchFamily="18" charset="0"/>
              </a:rPr>
              <a:t>can</a:t>
            </a:r>
            <a:r>
              <a:rPr lang="sl-SI" sz="4000" dirty="0">
                <a:latin typeface="Baskerville Old Face" panose="02020602080505020303" pitchFamily="18" charset="0"/>
              </a:rPr>
              <a:t> be </a:t>
            </a:r>
            <a:r>
              <a:rPr lang="sl-SI" sz="4000" dirty="0" err="1">
                <a:latin typeface="Baskerville Old Face" panose="02020602080505020303" pitchFamily="18" charset="0"/>
              </a:rPr>
              <a:t>both</a:t>
            </a:r>
            <a:r>
              <a:rPr lang="sl-SI" sz="4000" dirty="0">
                <a:latin typeface="Baskerville Old Face" panose="02020602080505020303" pitchFamily="18" charset="0"/>
              </a:rPr>
              <a:t>! </a:t>
            </a:r>
            <a:r>
              <a:rPr lang="sl-SI" sz="4000" dirty="0" err="1">
                <a:latin typeface="Baskerville Old Face" panose="02020602080505020303" pitchFamily="18" charset="0"/>
              </a:rPr>
              <a:t>Watch</a:t>
            </a:r>
            <a:r>
              <a:rPr lang="sl-SI" sz="4000" dirty="0">
                <a:latin typeface="Baskerville Old Face" panose="020206020805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sl-SI" sz="3200" dirty="0">
                <a:latin typeface="Baskerville Old Face" panose="02020602080505020303" pitchFamily="18" charset="0"/>
              </a:rPr>
              <a:t>Lahko si oboje! Poglej naprej.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06EAA048-9C5E-412D-8B62-335A49FE7B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137D30E-334C-4DDA-98D2-B034786BF552}"/>
              </a:ext>
            </a:extLst>
          </p:cNvPr>
          <p:cNvSpPr/>
          <p:nvPr/>
        </p:nvSpPr>
        <p:spPr>
          <a:xfrm>
            <a:off x="5002213" y="3732213"/>
            <a:ext cx="2190750" cy="2190750"/>
          </a:xfrm>
          <a:prstGeom prst="ellipse">
            <a:avLst/>
          </a:prstGeom>
          <a:solidFill>
            <a:srgbClr val="53A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8ECD1358-0C5A-4C92-9042-E40DF37CF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74" y="434405"/>
            <a:ext cx="76327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Make your hands small,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Tuck your fingers right in.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Pull in your arms and be really thin.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Curl yourself down to make a ball,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Smile sweetly, whisper “</a:t>
            </a:r>
            <a:r>
              <a:rPr lang="en-GB" altLang="en-US" sz="28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I’m really small</a:t>
            </a:r>
            <a:r>
              <a:rPr lang="en-GB" altLang="en-US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”.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56E8091-314E-4C36-BA0A-CDED33F5C7A0}"/>
              </a:ext>
            </a:extLst>
          </p:cNvPr>
          <p:cNvSpPr txBox="1"/>
          <p:nvPr/>
        </p:nvSpPr>
        <p:spPr>
          <a:xfrm>
            <a:off x="7354888" y="3561273"/>
            <a:ext cx="4198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>
                <a:latin typeface="Baskerville Old Face" panose="02020602080505020303" pitchFamily="18" charset="0"/>
              </a:rPr>
              <a:t>Dlani tvoje naj bodo majhne,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latin typeface="Baskerville Old Face" panose="02020602080505020303" pitchFamily="18" charset="0"/>
              </a:rPr>
              <a:t>Stisni prste naravnost navznoter.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latin typeface="Baskerville Old Face" panose="02020602080505020303" pitchFamily="18" charset="0"/>
              </a:rPr>
              <a:t>Potegni roke k sebi in bodi čisto ozek.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latin typeface="Baskerville Old Face" panose="02020602080505020303" pitchFamily="18" charset="0"/>
              </a:rPr>
              <a:t>Zavij se tako, da narediš žogo,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latin typeface="Baskerville Old Face" panose="02020602080505020303" pitchFamily="18" charset="0"/>
              </a:rPr>
              <a:t>sladko se nasmehni in zašepetaj „</a:t>
            </a:r>
            <a:r>
              <a:rPr lang="sl-SI" b="1" dirty="0">
                <a:latin typeface="Baskerville Old Face" panose="02020602080505020303" pitchFamily="18" charset="0"/>
              </a:rPr>
              <a:t>Res sem majhen</a:t>
            </a:r>
            <a:r>
              <a:rPr lang="sl-SI" dirty="0">
                <a:latin typeface="Baskerville Old Face" panose="02020602080505020303" pitchFamily="18" charset="0"/>
              </a:rPr>
              <a:t>".</a:t>
            </a:r>
          </a:p>
          <a:p>
            <a:endParaRPr lang="sl-SI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F516AE-23A2-4DC5-83D8-3DE3971FF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2" t="35957" r="15588" b="20479"/>
          <a:stretch>
            <a:fillRect/>
          </a:stretch>
        </p:blipFill>
        <p:spPr bwMode="auto">
          <a:xfrm>
            <a:off x="4603750" y="4178301"/>
            <a:ext cx="275113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B3B6EA49-F0EE-436C-B80B-822F83265C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0730" y="203000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A458BEFA-E0F9-4BB1-9385-B7F1582C7135}"/>
              </a:ext>
            </a:extLst>
          </p:cNvPr>
          <p:cNvSpPr/>
          <p:nvPr/>
        </p:nvSpPr>
        <p:spPr>
          <a:xfrm>
            <a:off x="5002213" y="3732213"/>
            <a:ext cx="2190750" cy="2190750"/>
          </a:xfrm>
          <a:prstGeom prst="ellipse">
            <a:avLst/>
          </a:prstGeom>
          <a:solidFill>
            <a:srgbClr val="53A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7771EAB5-C5B3-4168-BF37-0F56281E3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6" y="330201"/>
            <a:ext cx="76327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-18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 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Make your hands big,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Stretch your fingers out wide.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Hold out your arms and reach to the side.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Curl your fingers to make a claw,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Frown your eyebrows and do a big roar.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1B69505-2DB4-4FA2-8EA4-8A09FDD3EC5D}"/>
              </a:ext>
            </a:extLst>
          </p:cNvPr>
          <p:cNvSpPr txBox="1"/>
          <p:nvPr/>
        </p:nvSpPr>
        <p:spPr>
          <a:xfrm>
            <a:off x="7532705" y="3852262"/>
            <a:ext cx="361078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dirty="0">
                <a:latin typeface="Baskerville Old Face" panose="02020602080505020303" pitchFamily="18" charset="0"/>
              </a:rPr>
              <a:t>Naj bodo tvoje roke velike,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latin typeface="Baskerville Old Face" panose="02020602080505020303" pitchFamily="18" charset="0"/>
              </a:rPr>
              <a:t>Raztegni prste na široko.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latin typeface="Baskerville Old Face" panose="02020602080505020303" pitchFamily="18" charset="0"/>
              </a:rPr>
              <a:t>Roke iztegni močno v stran.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latin typeface="Baskerville Old Face" panose="02020602080505020303" pitchFamily="18" charset="0"/>
              </a:rPr>
              <a:t>Zavij prste, da narediš kremplje,</a:t>
            </a:r>
          </a:p>
          <a:p>
            <a:pPr algn="ctr">
              <a:lnSpc>
                <a:spcPct val="150000"/>
              </a:lnSpc>
            </a:pPr>
            <a:r>
              <a:rPr lang="sl-SI" dirty="0">
                <a:latin typeface="Baskerville Old Face" panose="02020602080505020303" pitchFamily="18" charset="0"/>
              </a:rPr>
              <a:t>Dvigni obrv in naglas zarjovi.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3FEC1DE-9221-4558-B8C3-AF43D1F23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4" y="3522663"/>
            <a:ext cx="21748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6352869B-29AE-4ADE-A78E-51FF00AE8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3554" y="19264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DD8A49-CF2D-4E0C-A96E-C4884632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287" y="2931847"/>
            <a:ext cx="8631426" cy="994306"/>
          </a:xfrm>
        </p:spPr>
        <p:txBody>
          <a:bodyPr/>
          <a:lstStyle/>
          <a:p>
            <a:pPr algn="ctr"/>
            <a:r>
              <a:rPr lang="sl-SI" dirty="0">
                <a:latin typeface="Baskerville Old Face" panose="02020602080505020303" pitchFamily="18" charset="0"/>
              </a:rPr>
              <a:t>KAJ TI JE LJUBŠE, BITI </a:t>
            </a:r>
            <a:r>
              <a:rPr lang="sl-SI" sz="3200" dirty="0">
                <a:latin typeface="Baskerville Old Face" panose="02020602080505020303" pitchFamily="18" charset="0"/>
              </a:rPr>
              <a:t>MAJHEN</a:t>
            </a:r>
            <a:r>
              <a:rPr lang="sl-SI" dirty="0">
                <a:latin typeface="Baskerville Old Face" panose="02020602080505020303" pitchFamily="18" charset="0"/>
              </a:rPr>
              <a:t> ALI </a:t>
            </a:r>
            <a:r>
              <a:rPr lang="sl-SI" sz="6000" b="1" dirty="0">
                <a:latin typeface="Baskerville Old Face" panose="02020602080505020303" pitchFamily="18" charset="0"/>
              </a:rPr>
              <a:t>VELIK</a:t>
            </a:r>
            <a:r>
              <a:rPr lang="sl-SI" dirty="0">
                <a:latin typeface="Baskerville Old Face" panose="02020602080505020303" pitchFamily="18" charset="0"/>
              </a:rPr>
              <a:t>? </a:t>
            </a:r>
            <a:r>
              <a:rPr lang="sl-SI" dirty="0">
                <a:latin typeface="Baskerville Old Face" panose="02020602080505020303" pitchFamily="18" charset="0"/>
                <a:sym typeface="Wingdings" panose="05000000000000000000" pitchFamily="2" charset="2"/>
              </a:rPr>
              <a:t></a:t>
            </a:r>
            <a:endParaRPr lang="sl-SI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9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060717-40EB-4CAA-8B71-333101D6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881800"/>
            <a:ext cx="8077200" cy="2690199"/>
          </a:xfrm>
        </p:spPr>
        <p:txBody>
          <a:bodyPr/>
          <a:lstStyle/>
          <a:p>
            <a:pPr algn="ctr"/>
            <a:r>
              <a:rPr lang="sl-SI" sz="4800" dirty="0"/>
              <a:t>NA VSAKEM DIAPOZITIVU JE ZVOČNIK. S KLIKOM NANJ LAHKO POSLUŠAŠ, KAR JE ZAPISANO.</a:t>
            </a:r>
          </a:p>
        </p:txBody>
      </p:sp>
    </p:spTree>
    <p:extLst>
      <p:ext uri="{BB962C8B-B14F-4D97-AF65-F5344CB8AC3E}">
        <p14:creationId xmlns:p14="http://schemas.microsoft.com/office/powerpoint/2010/main" val="154291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DFC8B2BA-F6C1-434B-B210-595FF747F893}"/>
              </a:ext>
            </a:extLst>
          </p:cNvPr>
          <p:cNvSpPr/>
          <p:nvPr/>
        </p:nvSpPr>
        <p:spPr>
          <a:xfrm>
            <a:off x="518160" y="472440"/>
            <a:ext cx="11155680" cy="591312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B36A25D-F658-4647-8957-9625BD4C1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26" y="3609896"/>
            <a:ext cx="1530368" cy="2057724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51C53C2-17B4-470C-B89C-EA5F7A83F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284" y="802112"/>
            <a:ext cx="3522257" cy="4736007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B3092EA-5F14-4D48-8A1F-28B4ECF78B93}"/>
              </a:ext>
            </a:extLst>
          </p:cNvPr>
          <p:cNvSpPr txBox="1"/>
          <p:nvPr/>
        </p:nvSpPr>
        <p:spPr>
          <a:xfrm>
            <a:off x="677127" y="1810549"/>
            <a:ext cx="54188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latin typeface="Baskerville Old Face" panose="02020602080505020303" pitchFamily="18" charset="0"/>
              </a:rPr>
              <a:t>LOOK AT THE BALOONS.</a:t>
            </a:r>
          </a:p>
          <a:p>
            <a:pPr algn="ctr"/>
            <a:r>
              <a:rPr lang="sl-SI" sz="2000" dirty="0">
                <a:latin typeface="Baskerville Old Face" panose="02020602080505020303" pitchFamily="18" charset="0"/>
              </a:rPr>
              <a:t>Oglej si balona.</a:t>
            </a:r>
          </a:p>
          <a:p>
            <a:pPr algn="ctr"/>
            <a:endParaRPr lang="sl-SI" sz="2000" dirty="0">
              <a:latin typeface="Baskerville Old Face" panose="02020602080505020303" pitchFamily="18" charset="0"/>
            </a:endParaRPr>
          </a:p>
          <a:p>
            <a:pPr algn="ctr"/>
            <a:r>
              <a:rPr lang="sl-SI" sz="2800" b="1" dirty="0">
                <a:latin typeface="Baskerville Old Face" panose="02020602080505020303" pitchFamily="18" charset="0"/>
              </a:rPr>
              <a:t>ARE THEY THE SAME?</a:t>
            </a:r>
          </a:p>
          <a:p>
            <a:pPr algn="ctr"/>
            <a:r>
              <a:rPr lang="sl-SI" sz="2000" dirty="0">
                <a:latin typeface="Baskerville Old Face" panose="02020602080505020303" pitchFamily="18" charset="0"/>
              </a:rPr>
              <a:t>Sta enaka?</a:t>
            </a:r>
          </a:p>
          <a:p>
            <a:pPr algn="ctr"/>
            <a:endParaRPr lang="sl-SI" sz="2000" b="1" dirty="0">
              <a:latin typeface="Baskerville Old Face" panose="02020602080505020303" pitchFamily="18" charset="0"/>
            </a:endParaRPr>
          </a:p>
          <a:p>
            <a:pPr algn="ctr"/>
            <a:r>
              <a:rPr lang="sl-SI" sz="2800" b="1" dirty="0">
                <a:latin typeface="Baskerville Old Face" panose="02020602080505020303" pitchFamily="18" charset="0"/>
              </a:rPr>
              <a:t>WHAT IS THE DIFFERENCE?</a:t>
            </a:r>
          </a:p>
          <a:p>
            <a:pPr algn="ctr"/>
            <a:r>
              <a:rPr lang="sl-SI" sz="2000" dirty="0">
                <a:latin typeface="Baskerville Old Face" panose="02020602080505020303" pitchFamily="18" charset="0"/>
              </a:rPr>
              <a:t>V čem se razlikujeta?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2380A4E1-A51B-41ED-A784-EA990E5180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1763" y="895317"/>
            <a:ext cx="609600" cy="609600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57B904BB-759D-46C1-B9F4-606A0695A53F}"/>
              </a:ext>
            </a:extLst>
          </p:cNvPr>
          <p:cNvSpPr/>
          <p:nvPr/>
        </p:nvSpPr>
        <p:spPr>
          <a:xfrm>
            <a:off x="2473176" y="4795196"/>
            <a:ext cx="1648046" cy="148584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>
            <a:hlinkClick r:id="rId6" action="ppaction://hlinksldjump"/>
            <a:extLst>
              <a:ext uri="{FF2B5EF4-FFF2-40B4-BE49-F238E27FC236}">
                <a16:creationId xmlns:a16="http://schemas.microsoft.com/office/drawing/2014/main" id="{76681A72-D15E-4161-BC17-C18445A22143}"/>
              </a:ext>
            </a:extLst>
          </p:cNvPr>
          <p:cNvSpPr txBox="1"/>
          <p:nvPr/>
        </p:nvSpPr>
        <p:spPr>
          <a:xfrm>
            <a:off x="2675194" y="5205155"/>
            <a:ext cx="124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KLIK ZA ODGOVOR</a:t>
            </a:r>
          </a:p>
        </p:txBody>
      </p:sp>
    </p:spTree>
    <p:extLst>
      <p:ext uri="{BB962C8B-B14F-4D97-AF65-F5344CB8AC3E}">
        <p14:creationId xmlns:p14="http://schemas.microsoft.com/office/powerpoint/2010/main" val="28719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26E1F64F-B96B-4F4E-9F95-DC363E9ED0D3}"/>
              </a:ext>
            </a:extLst>
          </p:cNvPr>
          <p:cNvSpPr/>
          <p:nvPr/>
        </p:nvSpPr>
        <p:spPr>
          <a:xfrm>
            <a:off x="628145" y="579315"/>
            <a:ext cx="11155680" cy="591312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B3092EA-5F14-4D48-8A1F-28B4ECF78B93}"/>
              </a:ext>
            </a:extLst>
          </p:cNvPr>
          <p:cNvSpPr txBox="1"/>
          <p:nvPr/>
        </p:nvSpPr>
        <p:spPr>
          <a:xfrm>
            <a:off x="783166" y="4066274"/>
            <a:ext cx="2323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latin typeface="Comic Sans MS" panose="030F0702030302020204" pitchFamily="66" charset="0"/>
              </a:rPr>
              <a:t>To je MAJHEN balon.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B36A25D-F658-4647-8957-9625BD4C1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03" y="3622088"/>
            <a:ext cx="1530368" cy="2057724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51C53C2-17B4-470C-B89C-EA5F7A83F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48" y="1263251"/>
            <a:ext cx="3522257" cy="4736007"/>
          </a:xfrm>
          <a:prstGeom prst="rect">
            <a:avLst/>
          </a:prstGeom>
        </p:spPr>
      </p:pic>
      <p:sp>
        <p:nvSpPr>
          <p:cNvPr id="2" name="Zvezda: 7 krakov 1">
            <a:extLst>
              <a:ext uri="{FF2B5EF4-FFF2-40B4-BE49-F238E27FC236}">
                <a16:creationId xmlns:a16="http://schemas.microsoft.com/office/drawing/2014/main" id="{9FBFE2C9-F6A8-4AB0-801D-7D6E5630FD9C}"/>
              </a:ext>
            </a:extLst>
          </p:cNvPr>
          <p:cNvSpPr/>
          <p:nvPr/>
        </p:nvSpPr>
        <p:spPr>
          <a:xfrm>
            <a:off x="721360" y="3429000"/>
            <a:ext cx="2446789" cy="2474879"/>
          </a:xfrm>
          <a:prstGeom prst="star7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Zvezda: 7 krakov 11">
            <a:extLst>
              <a:ext uri="{FF2B5EF4-FFF2-40B4-BE49-F238E27FC236}">
                <a16:creationId xmlns:a16="http://schemas.microsoft.com/office/drawing/2014/main" id="{1F9DB9D9-A49B-452F-9A5C-F3D371F48F2D}"/>
              </a:ext>
            </a:extLst>
          </p:cNvPr>
          <p:cNvSpPr/>
          <p:nvPr/>
        </p:nvSpPr>
        <p:spPr>
          <a:xfrm>
            <a:off x="9117066" y="4116877"/>
            <a:ext cx="2446789" cy="2474879"/>
          </a:xfrm>
          <a:prstGeom prst="star7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72859DA1-1041-4B7A-B6F9-E3FD1EB95A8A}"/>
              </a:ext>
            </a:extLst>
          </p:cNvPr>
          <p:cNvSpPr txBox="1"/>
          <p:nvPr/>
        </p:nvSpPr>
        <p:spPr>
          <a:xfrm>
            <a:off x="9178872" y="4798929"/>
            <a:ext cx="2323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latin typeface="Comic Sans MS" panose="030F0702030302020204" pitchFamily="66" charset="0"/>
              </a:rPr>
              <a:t>To je </a:t>
            </a:r>
          </a:p>
          <a:p>
            <a:pPr algn="ctr"/>
            <a:r>
              <a:rPr lang="sl-SI" sz="2400" dirty="0">
                <a:latin typeface="Comic Sans MS" panose="030F0702030302020204" pitchFamily="66" charset="0"/>
              </a:rPr>
              <a:t>VELIK </a:t>
            </a:r>
          </a:p>
          <a:p>
            <a:pPr algn="ctr"/>
            <a:r>
              <a:rPr lang="sl-SI" sz="2400" dirty="0">
                <a:latin typeface="Comic Sans MS" panose="030F0702030302020204" pitchFamily="66" charset="0"/>
              </a:rPr>
              <a:t>balon.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6CA4B485-17E5-4ACE-8B9D-935125A5CFE5}"/>
              </a:ext>
            </a:extLst>
          </p:cNvPr>
          <p:cNvSpPr/>
          <p:nvPr/>
        </p:nvSpPr>
        <p:spPr>
          <a:xfrm>
            <a:off x="1497240" y="1508857"/>
            <a:ext cx="2621280" cy="24840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EA8F574-7A53-4DFF-9B8C-FA5A405F51FA}"/>
              </a:ext>
            </a:extLst>
          </p:cNvPr>
          <p:cNvSpPr txBox="1"/>
          <p:nvPr/>
        </p:nvSpPr>
        <p:spPr>
          <a:xfrm>
            <a:off x="1672749" y="2076697"/>
            <a:ext cx="2270262" cy="1321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This</a:t>
            </a:r>
            <a:r>
              <a:rPr lang="sl-SI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sl-SI" sz="2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baloon</a:t>
            </a:r>
            <a:r>
              <a:rPr lang="sl-SI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is</a:t>
            </a:r>
          </a:p>
          <a:p>
            <a:pPr algn="ctr">
              <a:lnSpc>
                <a:spcPct val="150000"/>
              </a:lnSpc>
            </a:pPr>
            <a:r>
              <a:rPr lang="sl-SI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SMALL.</a:t>
            </a: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27EB2AE6-7116-48EB-9AEC-C765B11107B8}"/>
              </a:ext>
            </a:extLst>
          </p:cNvPr>
          <p:cNvSpPr/>
          <p:nvPr/>
        </p:nvSpPr>
        <p:spPr>
          <a:xfrm>
            <a:off x="9136158" y="1290886"/>
            <a:ext cx="2621280" cy="24840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F04BFD2A-761A-4DAF-BED0-CAB65D700234}"/>
              </a:ext>
            </a:extLst>
          </p:cNvPr>
          <p:cNvSpPr txBox="1"/>
          <p:nvPr/>
        </p:nvSpPr>
        <p:spPr>
          <a:xfrm>
            <a:off x="9311667" y="1601680"/>
            <a:ext cx="2270262" cy="186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This</a:t>
            </a:r>
            <a:r>
              <a:rPr lang="sl-SI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sl-SI" sz="2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baloon</a:t>
            </a:r>
            <a:r>
              <a:rPr lang="sl-SI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is</a:t>
            </a:r>
          </a:p>
          <a:p>
            <a:pPr algn="ctr">
              <a:lnSpc>
                <a:spcPct val="150000"/>
              </a:lnSpc>
            </a:pPr>
            <a:r>
              <a:rPr lang="sl-SI" sz="54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BIG</a:t>
            </a:r>
            <a:r>
              <a:rPr lang="sl-SI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.</a:t>
            </a:r>
          </a:p>
        </p:txBody>
      </p:sp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42AC2698-21F3-4015-B14D-99C182867E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71743" y="3372758"/>
            <a:ext cx="609600" cy="609600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6AD61DB8-49CF-44DC-9E08-D2B9FFCEEE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4451" y="3231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534D32BB-E908-4D3D-99E6-03D835D6440D}"/>
              </a:ext>
            </a:extLst>
          </p:cNvPr>
          <p:cNvSpPr/>
          <p:nvPr/>
        </p:nvSpPr>
        <p:spPr>
          <a:xfrm>
            <a:off x="518160" y="472440"/>
            <a:ext cx="11155680" cy="591312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8C5A185-88B7-40C2-ADA8-665042CB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BCB47B5-D249-4E30-B295-81EA5A0C47A5}"/>
              </a:ext>
            </a:extLst>
          </p:cNvPr>
          <p:cNvSpPr txBox="1"/>
          <p:nvPr/>
        </p:nvSpPr>
        <p:spPr>
          <a:xfrm>
            <a:off x="779899" y="5583761"/>
            <a:ext cx="457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latin typeface="Comic Sans MS" panose="030F0702030302020204" pitchFamily="66" charset="0"/>
              </a:rPr>
              <a:t>This</a:t>
            </a:r>
            <a:r>
              <a:rPr lang="sl-SI" sz="2400" dirty="0"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</a:rPr>
              <a:t>ball</a:t>
            </a:r>
            <a:r>
              <a:rPr lang="sl-SI" sz="2400" dirty="0">
                <a:latin typeface="Comic Sans MS" panose="030F0702030302020204" pitchFamily="66" charset="0"/>
              </a:rPr>
              <a:t> is SMALL.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53DAD57-6E59-46E5-83BE-722D8C66B737}"/>
              </a:ext>
            </a:extLst>
          </p:cNvPr>
          <p:cNvSpPr txBox="1"/>
          <p:nvPr/>
        </p:nvSpPr>
        <p:spPr>
          <a:xfrm>
            <a:off x="5471751" y="5565443"/>
            <a:ext cx="457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latin typeface="Comic Sans MS" panose="030F0702030302020204" pitchFamily="66" charset="0"/>
              </a:rPr>
              <a:t>This</a:t>
            </a:r>
            <a:r>
              <a:rPr lang="sl-SI" sz="2400" dirty="0"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</a:rPr>
              <a:t>ball</a:t>
            </a:r>
            <a:r>
              <a:rPr lang="sl-SI" sz="2400" dirty="0">
                <a:latin typeface="Comic Sans MS" panose="030F0702030302020204" pitchFamily="66" charset="0"/>
              </a:rPr>
              <a:t> is BIG.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028B3620-02EA-4192-B83B-B6D535844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778" l="5804" r="98661">
                        <a14:foregroundMark x1="8482" y1="47556" x2="8482" y2="47556"/>
                        <a14:foregroundMark x1="45536" y1="16889" x2="45536" y2="16889"/>
                        <a14:foregroundMark x1="46429" y1="7556" x2="46429" y2="7556"/>
                        <a14:foregroundMark x1="58036" y1="7556" x2="58036" y2="7556"/>
                        <a14:foregroundMark x1="50000" y1="4000" x2="50000" y2="4000"/>
                        <a14:foregroundMark x1="5804" y1="34667" x2="5804" y2="34667"/>
                        <a14:foregroundMark x1="93304" y1="55111" x2="93304" y2="55111"/>
                        <a14:foregroundMark x1="98661" y1="53778" x2="98661" y2="53778"/>
                        <a14:foregroundMark x1="57589" y1="97778" x2="575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2723" y="3571630"/>
            <a:ext cx="1664566" cy="1671997"/>
          </a:xfrm>
          <a:prstGeom prst="rect">
            <a:avLst/>
          </a:prstGeom>
        </p:spPr>
      </p:pic>
      <p:pic>
        <p:nvPicPr>
          <p:cNvPr id="12" name="Označba mesta vsebine 11">
            <a:extLst>
              <a:ext uri="{FF2B5EF4-FFF2-40B4-BE49-F238E27FC236}">
                <a16:creationId xmlns:a16="http://schemas.microsoft.com/office/drawing/2014/main" id="{C03E7796-E251-4F2C-B0C2-6DE0EA2EF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778" l="5804" r="98661">
                        <a14:foregroundMark x1="8482" y1="47556" x2="8482" y2="47556"/>
                        <a14:foregroundMark x1="45536" y1="16889" x2="45536" y2="16889"/>
                        <a14:foregroundMark x1="46429" y1="7556" x2="46429" y2="7556"/>
                        <a14:foregroundMark x1="58036" y1="7556" x2="58036" y2="7556"/>
                        <a14:foregroundMark x1="50000" y1="4000" x2="50000" y2="4000"/>
                        <a14:foregroundMark x1="5804" y1="34667" x2="5804" y2="34667"/>
                        <a14:foregroundMark x1="93304" y1="55111" x2="93304" y2="55111"/>
                        <a14:foregroundMark x1="98661" y1="53778" x2="98661" y2="53778"/>
                        <a14:foregroundMark x1="57589" y1="97778" x2="57589" y2="9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0454" y="1399871"/>
            <a:ext cx="4040221" cy="4058257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F754C8F4-B137-4EB2-8F6C-1081033A0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151" y="3348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9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82FA6E2-6C44-449B-AA97-6ED4DE5A2ADF}"/>
              </a:ext>
            </a:extLst>
          </p:cNvPr>
          <p:cNvSpPr/>
          <p:nvPr/>
        </p:nvSpPr>
        <p:spPr>
          <a:xfrm>
            <a:off x="518160" y="472440"/>
            <a:ext cx="11155680" cy="591312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46D265F-6997-41A7-B87B-0744B1DB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3746150-7E21-423F-A0B4-FF767E23A942}"/>
              </a:ext>
            </a:extLst>
          </p:cNvPr>
          <p:cNvSpPr txBox="1"/>
          <p:nvPr/>
        </p:nvSpPr>
        <p:spPr>
          <a:xfrm>
            <a:off x="779899" y="5583761"/>
            <a:ext cx="457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latin typeface="Comic Sans MS" panose="030F0702030302020204" pitchFamily="66" charset="0"/>
              </a:rPr>
              <a:t>This</a:t>
            </a:r>
            <a:r>
              <a:rPr lang="sl-SI" sz="2400" dirty="0"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</a:rPr>
              <a:t>guitar</a:t>
            </a:r>
            <a:r>
              <a:rPr lang="sl-SI" sz="2400" dirty="0">
                <a:latin typeface="Comic Sans MS" panose="030F0702030302020204" pitchFamily="66" charset="0"/>
              </a:rPr>
              <a:t> is SMALL.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5FDE286-267F-4BCC-9270-36D85D36FA11}"/>
              </a:ext>
            </a:extLst>
          </p:cNvPr>
          <p:cNvSpPr txBox="1"/>
          <p:nvPr/>
        </p:nvSpPr>
        <p:spPr>
          <a:xfrm>
            <a:off x="5357524" y="5491082"/>
            <a:ext cx="457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latin typeface="Comic Sans MS" panose="030F0702030302020204" pitchFamily="66" charset="0"/>
              </a:rPr>
              <a:t>This</a:t>
            </a:r>
            <a:r>
              <a:rPr lang="sl-SI" sz="2400" dirty="0"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</a:rPr>
              <a:t>guitar</a:t>
            </a:r>
            <a:r>
              <a:rPr lang="sl-SI" sz="2400" dirty="0">
                <a:latin typeface="Comic Sans MS" panose="030F0702030302020204" pitchFamily="66" charset="0"/>
              </a:rPr>
              <a:t> is BIG.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DBE8524-F7A7-42A0-8FD0-26D905AA6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2" b="95838" l="2024" r="95238">
                        <a14:foregroundMark x1="6548" y1="66813" x2="6548" y2="66813"/>
                        <a14:foregroundMark x1="2024" y1="69113" x2="2024" y2="69113"/>
                        <a14:foregroundMark x1="30119" y1="95838" x2="30119" y2="95838"/>
                        <a14:foregroundMark x1="95238" y1="6572" x2="95238" y2="6572"/>
                        <a14:foregroundMark x1="95238" y1="16320" x2="95238" y2="16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10" y="2665961"/>
            <a:ext cx="2385776" cy="259311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AEC0D12-A854-4729-B23D-0974DE11B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2" b="95838" l="2024" r="95238">
                        <a14:foregroundMark x1="6548" y1="66813" x2="6548" y2="66813"/>
                        <a14:foregroundMark x1="2024" y1="69113" x2="2024" y2="69113"/>
                        <a14:foregroundMark x1="30119" y1="95838" x2="30119" y2="95838"/>
                        <a14:foregroundMark x1="95238" y1="6572" x2="95238" y2="6572"/>
                        <a14:foregroundMark x1="95238" y1="16320" x2="95238" y2="16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41" y="769292"/>
            <a:ext cx="4344254" cy="4721790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0E129DB9-E386-4ED3-AC05-2096DB4E6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11803" y="3239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6D26B734-376E-450D-A63A-9987CB234519}"/>
              </a:ext>
            </a:extLst>
          </p:cNvPr>
          <p:cNvSpPr/>
          <p:nvPr/>
        </p:nvSpPr>
        <p:spPr>
          <a:xfrm>
            <a:off x="518160" y="472440"/>
            <a:ext cx="11155680" cy="591312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8AC682-9A88-49D0-9ADC-4A36793D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0AAB1E6-1F43-4D5B-A705-37206E1B81CE}"/>
              </a:ext>
            </a:extLst>
          </p:cNvPr>
          <p:cNvSpPr txBox="1"/>
          <p:nvPr/>
        </p:nvSpPr>
        <p:spPr>
          <a:xfrm>
            <a:off x="779899" y="5583761"/>
            <a:ext cx="457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latin typeface="Comic Sans MS" panose="030F0702030302020204" pitchFamily="66" charset="0"/>
              </a:rPr>
              <a:t>This</a:t>
            </a:r>
            <a:r>
              <a:rPr lang="sl-SI" sz="2400" dirty="0"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</a:rPr>
              <a:t>scooter</a:t>
            </a:r>
            <a:r>
              <a:rPr lang="sl-SI" sz="2400" dirty="0">
                <a:latin typeface="Comic Sans MS" panose="030F0702030302020204" pitchFamily="66" charset="0"/>
              </a:rPr>
              <a:t> is SMALL.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45823BF-BB13-473D-B9D9-973B63BFABF7}"/>
              </a:ext>
            </a:extLst>
          </p:cNvPr>
          <p:cNvSpPr txBox="1"/>
          <p:nvPr/>
        </p:nvSpPr>
        <p:spPr>
          <a:xfrm>
            <a:off x="5719337" y="5599261"/>
            <a:ext cx="457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latin typeface="Comic Sans MS" panose="030F0702030302020204" pitchFamily="66" charset="0"/>
              </a:rPr>
              <a:t>This</a:t>
            </a:r>
            <a:r>
              <a:rPr lang="sl-SI" sz="2400" dirty="0"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</a:rPr>
              <a:t>scooter</a:t>
            </a:r>
            <a:r>
              <a:rPr lang="sl-SI" sz="2400" dirty="0">
                <a:latin typeface="Comic Sans MS" panose="030F0702030302020204" pitchFamily="66" charset="0"/>
              </a:rPr>
              <a:t> is BIG.</a:t>
            </a:r>
          </a:p>
        </p:txBody>
      </p:sp>
      <p:pic>
        <p:nvPicPr>
          <p:cNvPr id="10" name="Označba mesta vsebine 11">
            <a:extLst>
              <a:ext uri="{FF2B5EF4-FFF2-40B4-BE49-F238E27FC236}">
                <a16:creationId xmlns:a16="http://schemas.microsoft.com/office/drawing/2014/main" id="{F20CDCD4-2D4F-4E85-8413-E2F5FAABB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906"/>
            <a:ext cx="4200962" cy="4351338"/>
          </a:xfrm>
        </p:spPr>
      </p:pic>
      <p:pic>
        <p:nvPicPr>
          <p:cNvPr id="11" name="Označba mesta vsebine 11">
            <a:extLst>
              <a:ext uri="{FF2B5EF4-FFF2-40B4-BE49-F238E27FC236}">
                <a16:creationId xmlns:a16="http://schemas.microsoft.com/office/drawing/2014/main" id="{67678683-86E1-4FC1-8F4D-4E3B30448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07" y="2917596"/>
            <a:ext cx="2163607" cy="2241055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AB60FAAD-388F-47CE-A120-31DA72AFD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9661" y="32301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7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9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996A87C3-5E74-4AEF-AFEA-C14D9B13B0E7}"/>
              </a:ext>
            </a:extLst>
          </p:cNvPr>
          <p:cNvSpPr/>
          <p:nvPr/>
        </p:nvSpPr>
        <p:spPr>
          <a:xfrm>
            <a:off x="518160" y="472440"/>
            <a:ext cx="11155680" cy="591312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4BE0A5-F6D6-4502-B2A5-2F47A188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Risultati immagini per clipart toy doll">
            <a:extLst>
              <a:ext uri="{FF2B5EF4-FFF2-40B4-BE49-F238E27FC236}">
                <a16:creationId xmlns:a16="http://schemas.microsoft.com/office/drawing/2014/main" id="{8B1238A9-3254-4E12-8F02-185464B4B46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13" y="692458"/>
            <a:ext cx="3175618" cy="46867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5CBCBCB-D2F8-4945-9DB1-C8259CAFE207}"/>
              </a:ext>
            </a:extLst>
          </p:cNvPr>
          <p:cNvSpPr txBox="1"/>
          <p:nvPr/>
        </p:nvSpPr>
        <p:spPr>
          <a:xfrm>
            <a:off x="779899" y="5583761"/>
            <a:ext cx="457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latin typeface="Comic Sans MS" panose="030F0702030302020204" pitchFamily="66" charset="0"/>
              </a:rPr>
              <a:t>This</a:t>
            </a:r>
            <a:r>
              <a:rPr lang="sl-SI" sz="2400" dirty="0"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</a:rPr>
              <a:t>doll</a:t>
            </a:r>
            <a:r>
              <a:rPr lang="sl-SI" sz="2400" dirty="0">
                <a:latin typeface="Comic Sans MS" panose="030F0702030302020204" pitchFamily="66" charset="0"/>
              </a:rPr>
              <a:t> is SMALL.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D3837FA-60BC-4573-8BE4-3E9B075785CA}"/>
              </a:ext>
            </a:extLst>
          </p:cNvPr>
          <p:cNvSpPr txBox="1"/>
          <p:nvPr/>
        </p:nvSpPr>
        <p:spPr>
          <a:xfrm>
            <a:off x="5357524" y="5559779"/>
            <a:ext cx="457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latin typeface="Comic Sans MS" panose="030F0702030302020204" pitchFamily="66" charset="0"/>
              </a:rPr>
              <a:t>This</a:t>
            </a:r>
            <a:r>
              <a:rPr lang="sl-SI" sz="2400" dirty="0"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latin typeface="Comic Sans MS" panose="030F0702030302020204" pitchFamily="66" charset="0"/>
              </a:rPr>
              <a:t>doll</a:t>
            </a:r>
            <a:r>
              <a:rPr lang="sl-SI" sz="2400" dirty="0">
                <a:latin typeface="Comic Sans MS" panose="030F0702030302020204" pitchFamily="66" charset="0"/>
              </a:rPr>
              <a:t> is BIG.</a:t>
            </a:r>
          </a:p>
        </p:txBody>
      </p:sp>
      <p:pic>
        <p:nvPicPr>
          <p:cNvPr id="7" name="Označba mesta vsebine 3" descr="Risultati immagini per clipart toy doll">
            <a:extLst>
              <a:ext uri="{FF2B5EF4-FFF2-40B4-BE49-F238E27FC236}">
                <a16:creationId xmlns:a16="http://schemas.microsoft.com/office/drawing/2014/main" id="{005E7FAC-0078-4318-B811-B21B5BEC06F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39" y="3248465"/>
            <a:ext cx="1256372" cy="213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F40E32D5-9B67-49B4-8297-295A80FA8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52724" y="32301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0B67F037-C8C0-4732-A795-D40B7D453CEC}"/>
              </a:ext>
            </a:extLst>
          </p:cNvPr>
          <p:cNvSpPr/>
          <p:nvPr/>
        </p:nvSpPr>
        <p:spPr>
          <a:xfrm>
            <a:off x="518160" y="472440"/>
            <a:ext cx="11155680" cy="591312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6FE038-1D81-4671-8C60-A46ADBE3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 descr="Risultati immagini per clipart toy bike">
            <a:extLst>
              <a:ext uri="{FF2B5EF4-FFF2-40B4-BE49-F238E27FC236}">
                <a16:creationId xmlns:a16="http://schemas.microsoft.com/office/drawing/2014/main" id="{62C47F87-925A-492C-88B1-2098C3C84F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10" y="3847557"/>
            <a:ext cx="1305161" cy="1355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12F9513-96AD-4AFE-A7F4-500B7A694BB6}"/>
              </a:ext>
            </a:extLst>
          </p:cNvPr>
          <p:cNvSpPr txBox="1"/>
          <p:nvPr/>
        </p:nvSpPr>
        <p:spPr>
          <a:xfrm>
            <a:off x="779899" y="5583761"/>
            <a:ext cx="457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latin typeface="Comic Sans MS" panose="030F0702030302020204" pitchFamily="66" charset="0"/>
              </a:rPr>
              <a:t>This</a:t>
            </a:r>
            <a:r>
              <a:rPr lang="sl-SI" sz="2400" dirty="0">
                <a:latin typeface="Comic Sans MS" panose="030F0702030302020204" pitchFamily="66" charset="0"/>
              </a:rPr>
              <a:t> bike is SMALL.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C8457DC-96BC-4BA9-9FEC-E4FBB91B0639}"/>
              </a:ext>
            </a:extLst>
          </p:cNvPr>
          <p:cNvSpPr txBox="1"/>
          <p:nvPr/>
        </p:nvSpPr>
        <p:spPr>
          <a:xfrm>
            <a:off x="5357524" y="5559779"/>
            <a:ext cx="457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latin typeface="Comic Sans MS" panose="030F0702030302020204" pitchFamily="66" charset="0"/>
              </a:rPr>
              <a:t>This</a:t>
            </a:r>
            <a:r>
              <a:rPr lang="sl-SI" sz="2400" dirty="0">
                <a:latin typeface="Comic Sans MS" panose="030F0702030302020204" pitchFamily="66" charset="0"/>
              </a:rPr>
              <a:t> bike is BIG.</a:t>
            </a:r>
          </a:p>
        </p:txBody>
      </p:sp>
      <p:pic>
        <p:nvPicPr>
          <p:cNvPr id="7" name="Označba mesta vsebine 3" descr="Risultati immagini per clipart toy bike">
            <a:extLst>
              <a:ext uri="{FF2B5EF4-FFF2-40B4-BE49-F238E27FC236}">
                <a16:creationId xmlns:a16="http://schemas.microsoft.com/office/drawing/2014/main" id="{4889B939-97EC-41E5-9509-282E7A23F2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0741"/>
            <a:ext cx="3591090" cy="334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3832A0B0-EB73-4E43-A21A-299B01231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29963" y="31794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338</Words>
  <Application>Microsoft Office PowerPoint</Application>
  <PresentationFormat>Širokozaslonsko</PresentationFormat>
  <Paragraphs>63</Paragraphs>
  <Slides>14</Slides>
  <Notes>0</Notes>
  <HiddenSlides>0</HiddenSlides>
  <MMClips>12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3" baseType="lpstr">
      <vt:lpstr>Arial</vt:lpstr>
      <vt:lpstr>Baskerville Old Face</vt:lpstr>
      <vt:lpstr>Blikfang DEMO</vt:lpstr>
      <vt:lpstr>Calibri</vt:lpstr>
      <vt:lpstr>Calibri Light</vt:lpstr>
      <vt:lpstr>Comic Sans MS</vt:lpstr>
      <vt:lpstr>Twinkl</vt:lpstr>
      <vt:lpstr>Twinkl SemiBold</vt:lpstr>
      <vt:lpstr>Officeova tema</vt:lpstr>
      <vt:lpstr>       </vt:lpstr>
      <vt:lpstr>NA VSAKEM DIAPOZITIVU JE ZVOČNIK. S KLIKOM NANJ LAHKO POSLUŠAŠ, KAR JE ZAPISANO.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ARE YOU BIG OR SMALL? (Kaj pa ti, si majhen ali velik?)</vt:lpstr>
      <vt:lpstr>PowerPointova predstavitev</vt:lpstr>
      <vt:lpstr>PowerPointova predstavitev</vt:lpstr>
      <vt:lpstr>KAJ TI JE LJUBŠE, BITI MAJHEN ALI VELIK?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bissachi</dc:creator>
  <cp:lastModifiedBy>Aleksander Bissachi</cp:lastModifiedBy>
  <cp:revision>13</cp:revision>
  <dcterms:created xsi:type="dcterms:W3CDTF">2020-03-18T13:52:40Z</dcterms:created>
  <dcterms:modified xsi:type="dcterms:W3CDTF">2020-11-19T08:25:59Z</dcterms:modified>
</cp:coreProperties>
</file>