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8" r:id="rId2"/>
    <p:sldId id="275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64" r:id="rId13"/>
    <p:sldId id="269" r:id="rId14"/>
    <p:sldId id="276" r:id="rId15"/>
    <p:sldId id="277" r:id="rId16"/>
    <p:sldId id="278" r:id="rId17"/>
    <p:sldId id="279" r:id="rId18"/>
    <p:sldId id="280" r:id="rId19"/>
    <p:sldId id="293" r:id="rId20"/>
    <p:sldId id="292" r:id="rId21"/>
    <p:sldId id="267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uffy-TTF" panose="020B0603060100000000" charset="0"/>
      <p:regular r:id="rId29"/>
      <p:bold r:id="rId30"/>
      <p:italic r:id="rId31"/>
      <p:boldItalic r:id="rId32"/>
    </p:embeddedFont>
    <p:embeddedFont>
      <p:font typeface="Twinkl" panose="020B0604020202020204" charset="-18"/>
      <p:regular r:id="rId33"/>
      <p:bold r:id="rId34"/>
    </p:embeddedFont>
    <p:embeddedFont>
      <p:font typeface="Twinkl SemiBold" charset="-18"/>
      <p:bold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-1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-1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-1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-1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-1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00"/>
    <a:srgbClr val="DE1E5A"/>
    <a:srgbClr val="F08213"/>
    <a:srgbClr val="87BD32"/>
    <a:srgbClr val="00639A"/>
    <a:srgbClr val="8D358B"/>
    <a:srgbClr val="CA4692"/>
    <a:srgbClr val="18A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42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8CF617-7608-406D-8628-114194BF8F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45FE6-2DA9-47BC-8786-46297B655B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420536B-33C8-40BA-8366-E26A32D5571F}" type="datetimeFigureOut">
              <a:rPr lang="en-GB"/>
              <a:pPr>
                <a:defRPr/>
              </a:pPr>
              <a:t>19/11/2020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3AFC5-8541-4EA6-8073-EB9B0B7F6D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9A6EA-D793-45FA-936D-5E08B06BC5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AD9E7C-0FA3-47B7-BFE6-CE68528199AE}" type="slidenum">
              <a:rPr lang="en-GB" altLang="sl-SI"/>
              <a:pPr>
                <a:defRPr/>
              </a:pPr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3B18C0-866D-453B-9E35-417ECD2576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4B5D00-1C09-474F-A2B0-0505261D16F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36225E1-1030-4ABF-BA07-783A5EA35727}" type="datetimeFigureOut">
              <a:rPr lang="en-GB"/>
              <a:pPr>
                <a:defRPr/>
              </a:pPr>
              <a:t>19/11/2020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825B43D-188D-4EC8-A374-927094D4AC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25AF4C-DC23-4D71-BCC6-899F5612C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66950-2750-473F-96FB-4A63535D72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2FD01-CFB4-4598-AA22-B49F2E96DF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0BEC31F-B851-46A1-92A0-4C5B7408BD55}" type="slidenum">
              <a:rPr lang="en-GB" altLang="sl-SI"/>
              <a:pPr>
                <a:defRPr/>
              </a:pPr>
              <a:t>‹#›</a:t>
            </a:fld>
            <a:endParaRPr lang="en-GB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C4ADA58-886C-44CD-8D29-B1AF28C4E9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20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74D675C-4442-4E5F-A868-524DD83E46D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2ED4770-1409-4A3D-9CD9-174CBF804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53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51466ED-A850-434D-AE12-13C1EEB761D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44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C0B392F-3086-4FEC-8866-997136F92D95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F79D4338-7A38-432E-B71F-A95D0197DFC5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80649E-9027-471F-90AD-322F1CA55725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AA3259-708B-4832-B60F-C6DCA91A177A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7735982E-957A-449B-BA36-37B8BF75062A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29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A38D0AA-CDCC-42CA-BAC0-7D8E5BD5AD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14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CB5C408-47DC-4CAB-9B70-CE69389B5D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0451DF9-757D-44ED-A8D2-17E8207DC1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reativecommons.org/licenses/by/2.0/uk/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flickr.com/photos/brickset/8484393961/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4.m4a"/><Relationship Id="rId16" Type="http://schemas.openxmlformats.org/officeDocument/2006/relationships/image" Target="../media/image9.png"/><Relationship Id="rId1" Type="http://schemas.microsoft.com/office/2007/relationships/media" Target="../media/media4.m4a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9.png"/><Relationship Id="rId11" Type="http://schemas.openxmlformats.org/officeDocument/2006/relationships/image" Target="../media/image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9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>
            <a:extLst>
              <a:ext uri="{FF2B5EF4-FFF2-40B4-BE49-F238E27FC236}">
                <a16:creationId xmlns:a16="http://schemas.microsoft.com/office/drawing/2014/main" id="{68042D5E-1F33-40AC-BA7D-F9A8562E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>
              <a:defRPr/>
            </a:pPr>
            <a:r>
              <a:rPr lang="en-GB" sz="3600" dirty="0">
                <a:latin typeface="+mn-lt"/>
              </a:rPr>
              <a:t>How Are They Made?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45C5A13-3207-4766-A945-6620776A68F5}"/>
              </a:ext>
            </a:extLst>
          </p:cNvPr>
          <p:cNvSpPr/>
          <p:nvPr/>
        </p:nvSpPr>
        <p:spPr>
          <a:xfrm>
            <a:off x="755650" y="1593850"/>
            <a:ext cx="3435350" cy="4498975"/>
          </a:xfrm>
          <a:prstGeom prst="roundRect">
            <a:avLst>
              <a:gd name="adj" fmla="val 5001"/>
            </a:avLst>
          </a:pr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Lots of new toys are made from plastic. </a:t>
            </a: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r>
              <a:rPr lang="en-GB" dirty="0"/>
              <a:t>Plastic is much cheaper to use. </a:t>
            </a:r>
          </a:p>
          <a:p>
            <a:pPr algn="ctr">
              <a:defRPr/>
            </a:pPr>
            <a:r>
              <a:rPr lang="en-GB" dirty="0"/>
              <a:t>Toys are mostly made by machines in factories now. This makes the toys much quicker to make too.  </a:t>
            </a:r>
          </a:p>
          <a:p>
            <a:pPr>
              <a:defRPr/>
            </a:pPr>
            <a:endParaRPr lang="sl-SI" dirty="0"/>
          </a:p>
          <a:p>
            <a:pPr>
              <a:defRPr/>
            </a:pPr>
            <a:endParaRPr lang="sl-SI" dirty="0"/>
          </a:p>
          <a:p>
            <a:pPr algn="ctr">
              <a:defRPr/>
            </a:pPr>
            <a:r>
              <a:rPr lang="sl-SI" sz="1600" dirty="0"/>
              <a:t>Večina današnjih igrač je narejena iz plastike.</a:t>
            </a:r>
          </a:p>
          <a:p>
            <a:pPr algn="ctr">
              <a:defRPr/>
            </a:pPr>
            <a:r>
              <a:rPr lang="sl-SI" sz="1600" dirty="0"/>
              <a:t>Plastika je poceni surovina. Igrače so narejene v tovarnah, kar pomeni, da jih lahko naredijo hitro.</a:t>
            </a:r>
            <a:endParaRPr lang="en-GB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30ADD83-754D-4532-AEAE-3FB089DDD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3880" r="-1"/>
          <a:stretch/>
        </p:blipFill>
        <p:spPr>
          <a:xfrm>
            <a:off x="4381500" y="1610780"/>
            <a:ext cx="4012177" cy="3119198"/>
          </a:xfrm>
          <a:prstGeom prst="roundRect">
            <a:avLst>
              <a:gd name="adj" fmla="val 6962"/>
            </a:avLst>
          </a:prstGeom>
          <a:ln w="19050">
            <a:solidFill>
              <a:srgbClr val="2CB7BC"/>
            </a:solidFill>
          </a:ln>
        </p:spPr>
      </p:pic>
      <p:pic>
        <p:nvPicPr>
          <p:cNvPr id="18437" name="Picture 3">
            <a:extLst>
              <a:ext uri="{FF2B5EF4-FFF2-40B4-BE49-F238E27FC236}">
                <a16:creationId xmlns:a16="http://schemas.microsoft.com/office/drawing/2014/main" id="{2F82D9E1-4490-4C31-BE65-C74C40D9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4846638"/>
            <a:ext cx="215741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21">
            <a:extLst>
              <a:ext uri="{FF2B5EF4-FFF2-40B4-BE49-F238E27FC236}">
                <a16:creationId xmlns:a16="http://schemas.microsoft.com/office/drawing/2014/main" id="{66649A05-6B35-47A0-B9F5-CB049FE06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Tuffy-TTF" charset="0"/>
                <a:ea typeface="Tuffy"/>
                <a:cs typeface="Arial" panose="020B0604020202020204" pitchFamily="34" charset="0"/>
              </a:rPr>
              <a:t>“</a:t>
            </a:r>
            <a:r>
              <a:rPr lang="en-GB" altLang="en-US" sz="500" b="1">
                <a:solidFill>
                  <a:schemeClr val="tx1"/>
                </a:solidFill>
                <a:latin typeface="Tuffy-TTF" charset="0"/>
                <a:ea typeface="Tuffy"/>
                <a:cs typeface="Arial" panose="020B0604020202020204" pitchFamily="34" charset="0"/>
                <a:hlinkClick r:id="rId6"/>
              </a:rPr>
              <a:t>LEGO World 2013 production area</a:t>
            </a:r>
            <a:r>
              <a:rPr lang="en-GB" altLang="en-US" sz="500">
                <a:solidFill>
                  <a:schemeClr val="tx1"/>
                </a:solidFill>
                <a:latin typeface="Tuffy-TTF" charset="0"/>
                <a:ea typeface="Tuffy"/>
                <a:cs typeface="Arial" panose="020B0604020202020204" pitchFamily="34" charset="0"/>
              </a:rPr>
              <a:t>” by [</a:t>
            </a:r>
            <a:r>
              <a:rPr lang="en-GB" altLang="en-US" sz="500" b="1">
                <a:solidFill>
                  <a:schemeClr val="tx1"/>
                </a:solidFill>
                <a:latin typeface="Tuffy-TTF" charset="0"/>
                <a:ea typeface="Tuffy"/>
                <a:cs typeface="Arial" panose="020B0604020202020204" pitchFamily="34" charset="0"/>
              </a:rPr>
              <a:t>Brickset</a:t>
            </a:r>
            <a:r>
              <a:rPr lang="en-GB" altLang="en-US" sz="500">
                <a:solidFill>
                  <a:schemeClr val="tx1"/>
                </a:solidFill>
                <a:latin typeface="Tuffy-TTF" charset="0"/>
                <a:ea typeface="Tuffy"/>
                <a:cs typeface="Arial" panose="020B0604020202020204" pitchFamily="34" charset="0"/>
              </a:rPr>
              <a:t>] is licensed under </a:t>
            </a:r>
            <a:r>
              <a:rPr lang="en-GB" altLang="en-US" sz="500" b="1">
                <a:solidFill>
                  <a:schemeClr val="tx1"/>
                </a:solidFill>
                <a:latin typeface="Tuffy-TTF" charset="0"/>
                <a:ea typeface="Tuffy"/>
                <a:cs typeface="Arial" panose="020B0604020202020204" pitchFamily="34" charset="0"/>
                <a:hlinkClick r:id="rId7"/>
              </a:rPr>
              <a:t>CC BY 2.0</a:t>
            </a:r>
            <a:endParaRPr lang="en-GB" altLang="en-US" sz="500" b="1">
              <a:solidFill>
                <a:schemeClr val="tx1"/>
              </a:solidFill>
              <a:latin typeface="Tuffy-TTF" charset="0"/>
              <a:ea typeface="Tuffy"/>
              <a:cs typeface="Arial" panose="020B0604020202020204" pitchFamily="34" charset="0"/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153B4012-C552-4175-B4E8-175346606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78502" y="6754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>
            <a:extLst>
              <a:ext uri="{FF2B5EF4-FFF2-40B4-BE49-F238E27FC236}">
                <a16:creationId xmlns:a16="http://schemas.microsoft.com/office/drawing/2014/main" id="{A522AFF7-3843-4E96-BA03-0EB95682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5" y="3082925"/>
            <a:ext cx="8220075" cy="993775"/>
          </a:xfrm>
        </p:spPr>
        <p:txBody>
          <a:bodyPr/>
          <a:lstStyle/>
          <a:p>
            <a:pPr algn="ctr"/>
            <a:r>
              <a:rPr lang="sl-SI" altLang="sl-SI" dirty="0">
                <a:latin typeface="Twinkl SemiBold" pitchFamily="2" charset="-18"/>
              </a:rPr>
              <a:t>Take a </a:t>
            </a:r>
            <a:r>
              <a:rPr lang="sl-SI" altLang="sl-SI" dirty="0" err="1">
                <a:latin typeface="Twinkl SemiBold" pitchFamily="2" charset="-18"/>
              </a:rPr>
              <a:t>look</a:t>
            </a:r>
            <a:r>
              <a:rPr lang="sl-SI" altLang="sl-SI" dirty="0">
                <a:latin typeface="Twinkl SemiBold" pitchFamily="2" charset="-18"/>
              </a:rPr>
              <a:t> at </a:t>
            </a:r>
            <a:r>
              <a:rPr lang="sl-SI" altLang="sl-SI" dirty="0" err="1">
                <a:latin typeface="Twinkl SemiBold" pitchFamily="2" charset="-18"/>
              </a:rPr>
              <a:t>the</a:t>
            </a:r>
            <a:r>
              <a:rPr lang="sl-SI" altLang="sl-SI" dirty="0">
                <a:latin typeface="Twinkl SemiBold" pitchFamily="2" charset="-18"/>
              </a:rPr>
              <a:t> </a:t>
            </a:r>
            <a:r>
              <a:rPr lang="sl-SI" altLang="sl-SI" dirty="0" err="1">
                <a:latin typeface="Twinkl SemiBold" pitchFamily="2" charset="-18"/>
              </a:rPr>
              <a:t>toys</a:t>
            </a:r>
            <a:r>
              <a:rPr lang="sl-SI" altLang="sl-SI" dirty="0">
                <a:latin typeface="Twinkl SemiBold" pitchFamily="2" charset="-18"/>
              </a:rPr>
              <a:t> in </a:t>
            </a:r>
            <a:r>
              <a:rPr lang="sl-SI" altLang="sl-SI" dirty="0" err="1">
                <a:latin typeface="Twinkl SemiBold" pitchFamily="2" charset="-18"/>
              </a:rPr>
              <a:t>the</a:t>
            </a:r>
            <a:r>
              <a:rPr lang="sl-SI" altLang="sl-SI" dirty="0">
                <a:latin typeface="Twinkl SemiBold" pitchFamily="2" charset="-18"/>
              </a:rPr>
              <a:t> </a:t>
            </a:r>
            <a:r>
              <a:rPr lang="sl-SI" altLang="sl-SI" dirty="0" err="1">
                <a:latin typeface="Twinkl SemiBold" pitchFamily="2" charset="-18"/>
              </a:rPr>
              <a:t>pictures</a:t>
            </a:r>
            <a:r>
              <a:rPr lang="sl-SI" altLang="sl-SI" dirty="0">
                <a:latin typeface="Twinkl SemiBold" pitchFamily="2" charset="-18"/>
              </a:rPr>
              <a:t> on </a:t>
            </a:r>
            <a:r>
              <a:rPr lang="sl-SI" altLang="sl-SI" dirty="0" err="1">
                <a:latin typeface="Twinkl SemiBold" pitchFamily="2" charset="-18"/>
              </a:rPr>
              <a:t>the</a:t>
            </a:r>
            <a:r>
              <a:rPr lang="sl-SI" altLang="sl-SI" dirty="0">
                <a:latin typeface="Twinkl SemiBold" pitchFamily="2" charset="-18"/>
              </a:rPr>
              <a:t> </a:t>
            </a:r>
            <a:r>
              <a:rPr lang="sl-SI" altLang="sl-SI" dirty="0" err="1">
                <a:latin typeface="Twinkl SemiBold" pitchFamily="2" charset="-18"/>
              </a:rPr>
              <a:t>next</a:t>
            </a:r>
            <a:r>
              <a:rPr lang="sl-SI" altLang="sl-SI" dirty="0">
                <a:latin typeface="Twinkl SemiBold" pitchFamily="2" charset="-18"/>
              </a:rPr>
              <a:t> </a:t>
            </a:r>
            <a:r>
              <a:rPr lang="sl-SI" altLang="sl-SI" dirty="0" err="1">
                <a:latin typeface="Twinkl SemiBold" pitchFamily="2" charset="-18"/>
              </a:rPr>
              <a:t>slides</a:t>
            </a:r>
            <a:r>
              <a:rPr lang="sl-SI" altLang="sl-SI" dirty="0">
                <a:latin typeface="Twinkl SemiBold" pitchFamily="2" charset="-18"/>
              </a:rPr>
              <a:t>. </a:t>
            </a:r>
            <a:r>
              <a:rPr lang="sl-SI" altLang="sl-SI" dirty="0" err="1">
                <a:latin typeface="Twinkl SemiBold" pitchFamily="2" charset="-18"/>
              </a:rPr>
              <a:t>Think</a:t>
            </a:r>
            <a:r>
              <a:rPr lang="sl-SI" altLang="sl-SI" dirty="0">
                <a:latin typeface="Twinkl SemiBold" pitchFamily="2" charset="-18"/>
              </a:rPr>
              <a:t> </a:t>
            </a:r>
            <a:r>
              <a:rPr lang="sl-SI" altLang="sl-SI" dirty="0" err="1">
                <a:latin typeface="Twinkl SemiBold" pitchFamily="2" charset="-18"/>
              </a:rPr>
              <a:t>about</a:t>
            </a:r>
            <a:r>
              <a:rPr lang="sl-SI" altLang="sl-SI" dirty="0">
                <a:latin typeface="Twinkl SemiBold" pitchFamily="2" charset="-18"/>
              </a:rPr>
              <a:t> </a:t>
            </a:r>
            <a:r>
              <a:rPr lang="sl-SI" altLang="sl-SI" dirty="0" err="1">
                <a:latin typeface="Twinkl SemiBold" pitchFamily="2" charset="-18"/>
              </a:rPr>
              <a:t>them</a:t>
            </a:r>
            <a:r>
              <a:rPr lang="sl-SI" altLang="sl-SI" dirty="0">
                <a:latin typeface="Twinkl SemiBold" pitchFamily="2" charset="-18"/>
              </a:rPr>
              <a:t>: are </a:t>
            </a:r>
            <a:r>
              <a:rPr lang="sl-SI" altLang="sl-SI" dirty="0" err="1">
                <a:latin typeface="Twinkl SemiBold" pitchFamily="2" charset="-18"/>
              </a:rPr>
              <a:t>they</a:t>
            </a:r>
            <a:r>
              <a:rPr lang="sl-SI" altLang="sl-SI" dirty="0">
                <a:latin typeface="Twinkl SemiBold" pitchFamily="2" charset="-18"/>
              </a:rPr>
              <a:t> NEW </a:t>
            </a:r>
            <a:r>
              <a:rPr lang="sl-SI" altLang="sl-SI" dirty="0" err="1">
                <a:latin typeface="Twinkl SemiBold" pitchFamily="2" charset="-18"/>
              </a:rPr>
              <a:t>or</a:t>
            </a:r>
            <a:r>
              <a:rPr lang="sl-SI" altLang="sl-SI" dirty="0">
                <a:latin typeface="Twinkl SemiBold" pitchFamily="2" charset="-18"/>
              </a:rPr>
              <a:t> OLD?</a:t>
            </a:r>
            <a:br>
              <a:rPr lang="sl-SI" altLang="sl-SI" dirty="0">
                <a:latin typeface="Twinkl SemiBold" pitchFamily="2" charset="-18"/>
              </a:rPr>
            </a:br>
            <a:br>
              <a:rPr lang="sl-SI" altLang="sl-SI" dirty="0">
                <a:latin typeface="Twinkl SemiBold" pitchFamily="2" charset="-18"/>
              </a:rPr>
            </a:br>
            <a:r>
              <a:rPr lang="sl-SI" altLang="sl-SI" sz="2800" dirty="0">
                <a:latin typeface="Twinkl SemiBold" pitchFamily="2" charset="-18"/>
              </a:rPr>
              <a:t>Oglej si igrače na fotografijah na drsnikih, ki sledijo.</a:t>
            </a:r>
            <a:br>
              <a:rPr lang="sl-SI" altLang="sl-SI" sz="2800" dirty="0">
                <a:latin typeface="Twinkl SemiBold" pitchFamily="2" charset="-18"/>
              </a:rPr>
            </a:br>
            <a:r>
              <a:rPr lang="sl-SI" altLang="sl-SI" sz="2800" dirty="0">
                <a:latin typeface="Twinkl SemiBold" pitchFamily="2" charset="-18"/>
              </a:rPr>
              <a:t>Razmisli, ali so igrače NOVE ali STARE.</a:t>
            </a:r>
            <a:br>
              <a:rPr lang="sl-SI" altLang="sl-SI" sz="2800" dirty="0">
                <a:latin typeface="Twinkl SemiBold" pitchFamily="2" charset="-18"/>
              </a:rPr>
            </a:br>
            <a:r>
              <a:rPr lang="sl-SI" altLang="sl-SI" sz="2800" dirty="0">
                <a:latin typeface="Twinkl SemiBold" pitchFamily="2" charset="-18"/>
              </a:rPr>
              <a:t>KLIKNI na rešitev in preveri!</a:t>
            </a:r>
            <a:endParaRPr lang="sl-SI" altLang="sl-SI" dirty="0">
              <a:latin typeface="Twinkl SemiBold" pitchFamily="2" charset="-18"/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1BD12A45-E0D1-4990-B63B-C777250F4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3062" y="7744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B637306-F98E-4C86-8CE7-ECD1C9D7AED4}"/>
              </a:ext>
            </a:extLst>
          </p:cNvPr>
          <p:cNvSpPr/>
          <p:nvPr/>
        </p:nvSpPr>
        <p:spPr>
          <a:xfrm>
            <a:off x="2659063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new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9476A84-336B-4421-AC09-B92FAE69608C}"/>
              </a:ext>
            </a:extLst>
          </p:cNvPr>
          <p:cNvSpPr/>
          <p:nvPr/>
        </p:nvSpPr>
        <p:spPr>
          <a:xfrm>
            <a:off x="750888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old</a:t>
            </a:r>
          </a:p>
        </p:txBody>
      </p:sp>
      <p:sp>
        <p:nvSpPr>
          <p:cNvPr id="20484" name="Title 20">
            <a:extLst>
              <a:ext uri="{FF2B5EF4-FFF2-40B4-BE49-F238E27FC236}">
                <a16:creationId xmlns:a16="http://schemas.microsoft.com/office/drawing/2014/main" id="{CFA6942C-7A06-4DAD-919A-EA279ED74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>
                <a:latin typeface="Twinkl" pitchFamily="2" charset="-18"/>
              </a:rPr>
              <a:t>Is It </a:t>
            </a:r>
            <a:r>
              <a:rPr lang="en-GB" altLang="en-US" sz="3600">
                <a:latin typeface="Twinkl" pitchFamily="2" charset="-18"/>
              </a:rPr>
              <a:t>Old</a:t>
            </a:r>
            <a:r>
              <a:rPr lang="en-GB" altLang="en-US" sz="3600" b="0">
                <a:latin typeface="Twinkl" pitchFamily="2" charset="-18"/>
              </a:rPr>
              <a:t> or </a:t>
            </a:r>
            <a:r>
              <a:rPr lang="en-GB" altLang="en-US" sz="3600">
                <a:latin typeface="Twinkl" pitchFamily="2" charset="-18"/>
              </a:rPr>
              <a:t>New</a:t>
            </a:r>
            <a:r>
              <a:rPr lang="en-GB" altLang="en-US" sz="3600" b="0">
                <a:latin typeface="Twinkl" pitchFamily="2" charset="-18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9A76485-6C9F-40A0-B745-82A325A654F5}"/>
              </a:ext>
            </a:extLst>
          </p:cNvPr>
          <p:cNvSpPr/>
          <p:nvPr/>
        </p:nvSpPr>
        <p:spPr>
          <a:xfrm>
            <a:off x="2433638" y="1573213"/>
            <a:ext cx="4267200" cy="4267200"/>
          </a:xfrm>
          <a:prstGeom prst="ellipse">
            <a:avLst/>
          </a:prstGeom>
          <a:solidFill>
            <a:srgbClr val="CA469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3E2F5E-3A93-42B5-8786-4D8997462240}"/>
              </a:ext>
            </a:extLst>
          </p:cNvPr>
          <p:cNvGrpSpPr>
            <a:grpSpLocks/>
          </p:cNvGrpSpPr>
          <p:nvPr/>
        </p:nvGrpSpPr>
        <p:grpSpPr bwMode="auto">
          <a:xfrm>
            <a:off x="7513638" y="5840413"/>
            <a:ext cx="869950" cy="252412"/>
            <a:chOff x="7512908" y="5840630"/>
            <a:chExt cx="870676" cy="252196"/>
          </a:xfrm>
        </p:grpSpPr>
        <p:sp>
          <p:nvSpPr>
            <p:cNvPr id="7" name="Isosceles Triangl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EDBF623-51AE-48E7-8295-6471F14C2500}"/>
                </a:ext>
              </a:extLst>
            </p:cNvPr>
            <p:cNvSpPr/>
            <p:nvPr/>
          </p:nvSpPr>
          <p:spPr>
            <a:xfrm rot="5400000">
              <a:off x="8148651" y="5857893"/>
              <a:ext cx="252196" cy="217670"/>
            </a:xfrm>
            <a:prstGeom prst="triangl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0489" name="Tit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F5EA502-AE64-42BE-9C19-9B3BD4EF2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908" y="5841572"/>
              <a:ext cx="653266" cy="25125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next</a:t>
              </a:r>
            </a:p>
          </p:txBody>
        </p:sp>
      </p:grpSp>
      <p:pic>
        <p:nvPicPr>
          <p:cNvPr id="20487" name="Slika 7">
            <a:extLst>
              <a:ext uri="{FF2B5EF4-FFF2-40B4-BE49-F238E27FC236}">
                <a16:creationId xmlns:a16="http://schemas.microsoft.com/office/drawing/2014/main" id="{C18B83FA-6935-4834-A388-53858690C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53810" r="54758" b="4373"/>
          <a:stretch>
            <a:fillRect/>
          </a:stretch>
        </p:blipFill>
        <p:spPr bwMode="auto">
          <a:xfrm>
            <a:off x="2659063" y="2305050"/>
            <a:ext cx="3798887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925D58-F54A-49B7-A47D-5404B415BEA8}"/>
              </a:ext>
            </a:extLst>
          </p:cNvPr>
          <p:cNvSpPr/>
          <p:nvPr/>
        </p:nvSpPr>
        <p:spPr>
          <a:xfrm>
            <a:off x="2659063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new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1CBDC45-9859-4A01-894E-DE0EC8DB4A35}"/>
              </a:ext>
            </a:extLst>
          </p:cNvPr>
          <p:cNvSpPr/>
          <p:nvPr/>
        </p:nvSpPr>
        <p:spPr>
          <a:xfrm>
            <a:off x="750888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old</a:t>
            </a:r>
          </a:p>
        </p:txBody>
      </p:sp>
      <p:sp>
        <p:nvSpPr>
          <p:cNvPr id="21508" name="Title 20">
            <a:extLst>
              <a:ext uri="{FF2B5EF4-FFF2-40B4-BE49-F238E27FC236}">
                <a16:creationId xmlns:a16="http://schemas.microsoft.com/office/drawing/2014/main" id="{AF930633-3A5F-4615-8E8E-82C60C2D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>
                <a:latin typeface="Twinkl" pitchFamily="2" charset="-18"/>
              </a:rPr>
              <a:t>Is It </a:t>
            </a:r>
            <a:r>
              <a:rPr lang="en-GB" altLang="en-US" sz="3600">
                <a:latin typeface="Twinkl" pitchFamily="2" charset="-18"/>
              </a:rPr>
              <a:t>Old</a:t>
            </a:r>
            <a:r>
              <a:rPr lang="en-GB" altLang="en-US" sz="3600" b="0">
                <a:latin typeface="Twinkl" pitchFamily="2" charset="-18"/>
              </a:rPr>
              <a:t> or </a:t>
            </a:r>
            <a:r>
              <a:rPr lang="en-GB" altLang="en-US" sz="3600">
                <a:latin typeface="Twinkl" pitchFamily="2" charset="-18"/>
              </a:rPr>
              <a:t>New</a:t>
            </a:r>
            <a:r>
              <a:rPr lang="en-GB" altLang="en-US" sz="3600" b="0">
                <a:latin typeface="Twinkl" pitchFamily="2" charset="-18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8363D9-1ED0-48C1-AB7A-E37544E14542}"/>
              </a:ext>
            </a:extLst>
          </p:cNvPr>
          <p:cNvSpPr/>
          <p:nvPr/>
        </p:nvSpPr>
        <p:spPr>
          <a:xfrm>
            <a:off x="2433638" y="1573213"/>
            <a:ext cx="4267200" cy="4267200"/>
          </a:xfrm>
          <a:prstGeom prst="ellipse">
            <a:avLst/>
          </a:prstGeom>
          <a:solidFill>
            <a:srgbClr val="8D358B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30926E-1F94-4AC0-B24A-178DDB1BC501}"/>
              </a:ext>
            </a:extLst>
          </p:cNvPr>
          <p:cNvGrpSpPr>
            <a:grpSpLocks/>
          </p:cNvGrpSpPr>
          <p:nvPr/>
        </p:nvGrpSpPr>
        <p:grpSpPr bwMode="auto">
          <a:xfrm>
            <a:off x="7513638" y="5840413"/>
            <a:ext cx="869950" cy="252412"/>
            <a:chOff x="7512908" y="5840630"/>
            <a:chExt cx="870676" cy="252196"/>
          </a:xfrm>
        </p:grpSpPr>
        <p:sp>
          <p:nvSpPr>
            <p:cNvPr id="7" name="Isosceles Triangl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F66C72B-4501-4ADD-A904-8565139CB00B}"/>
                </a:ext>
              </a:extLst>
            </p:cNvPr>
            <p:cNvSpPr/>
            <p:nvPr/>
          </p:nvSpPr>
          <p:spPr>
            <a:xfrm rot="5400000">
              <a:off x="8148651" y="5857893"/>
              <a:ext cx="252196" cy="217670"/>
            </a:xfrm>
            <a:prstGeom prst="triangl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1513" name="Tit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6223956-EFF2-470B-B623-8C957E8B4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908" y="5841572"/>
              <a:ext cx="653266" cy="25125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next</a:t>
              </a:r>
            </a:p>
          </p:txBody>
        </p:sp>
      </p:grpSp>
      <p:pic>
        <p:nvPicPr>
          <p:cNvPr id="21511" name="Picture 2">
            <a:extLst>
              <a:ext uri="{FF2B5EF4-FFF2-40B4-BE49-F238E27FC236}">
                <a16:creationId xmlns:a16="http://schemas.microsoft.com/office/drawing/2014/main" id="{F97357B3-D8A2-478E-BBCC-5FAFE928E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873250"/>
            <a:ext cx="295592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611686E-92D0-4671-B6F8-0FBD1D07E557}"/>
              </a:ext>
            </a:extLst>
          </p:cNvPr>
          <p:cNvSpPr/>
          <p:nvPr/>
        </p:nvSpPr>
        <p:spPr>
          <a:xfrm>
            <a:off x="2659063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new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6E2A2B3-26BF-4899-9E53-BEE634AA928F}"/>
              </a:ext>
            </a:extLst>
          </p:cNvPr>
          <p:cNvSpPr/>
          <p:nvPr/>
        </p:nvSpPr>
        <p:spPr>
          <a:xfrm>
            <a:off x="750888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old</a:t>
            </a:r>
          </a:p>
        </p:txBody>
      </p:sp>
      <p:sp>
        <p:nvSpPr>
          <p:cNvPr id="22532" name="Title 20">
            <a:extLst>
              <a:ext uri="{FF2B5EF4-FFF2-40B4-BE49-F238E27FC236}">
                <a16:creationId xmlns:a16="http://schemas.microsoft.com/office/drawing/2014/main" id="{ED33FA8E-AB48-49C1-AB19-EAB7E80D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>
                <a:latin typeface="Twinkl" pitchFamily="2" charset="-18"/>
              </a:rPr>
              <a:t>Is It </a:t>
            </a:r>
            <a:r>
              <a:rPr lang="en-GB" altLang="en-US" sz="3600">
                <a:latin typeface="Twinkl" pitchFamily="2" charset="-18"/>
              </a:rPr>
              <a:t>Old</a:t>
            </a:r>
            <a:r>
              <a:rPr lang="en-GB" altLang="en-US" sz="3600" b="0">
                <a:latin typeface="Twinkl" pitchFamily="2" charset="-18"/>
              </a:rPr>
              <a:t> or </a:t>
            </a:r>
            <a:r>
              <a:rPr lang="en-GB" altLang="en-US" sz="3600">
                <a:latin typeface="Twinkl" pitchFamily="2" charset="-18"/>
              </a:rPr>
              <a:t>New</a:t>
            </a:r>
            <a:r>
              <a:rPr lang="en-GB" altLang="en-US" sz="3600" b="0">
                <a:latin typeface="Twinkl" pitchFamily="2" charset="-18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021871-4566-4FB2-8229-2BA68F33A702}"/>
              </a:ext>
            </a:extLst>
          </p:cNvPr>
          <p:cNvSpPr/>
          <p:nvPr/>
        </p:nvSpPr>
        <p:spPr>
          <a:xfrm>
            <a:off x="2433638" y="1573213"/>
            <a:ext cx="4267200" cy="4267200"/>
          </a:xfrm>
          <a:prstGeom prst="ellipse">
            <a:avLst/>
          </a:prstGeom>
          <a:solidFill>
            <a:srgbClr val="00639A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253EB5-A351-4DA7-9A4C-CCA63842D721}"/>
              </a:ext>
            </a:extLst>
          </p:cNvPr>
          <p:cNvGrpSpPr>
            <a:grpSpLocks/>
          </p:cNvGrpSpPr>
          <p:nvPr/>
        </p:nvGrpSpPr>
        <p:grpSpPr bwMode="auto">
          <a:xfrm>
            <a:off x="7513638" y="5840413"/>
            <a:ext cx="869950" cy="252412"/>
            <a:chOff x="7512908" y="5840630"/>
            <a:chExt cx="870676" cy="252196"/>
          </a:xfrm>
        </p:grpSpPr>
        <p:sp>
          <p:nvSpPr>
            <p:cNvPr id="7" name="Isosceles Triangl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643D4A-6F2B-47EF-B3DE-A379BE436A54}"/>
                </a:ext>
              </a:extLst>
            </p:cNvPr>
            <p:cNvSpPr/>
            <p:nvPr/>
          </p:nvSpPr>
          <p:spPr>
            <a:xfrm rot="5400000">
              <a:off x="8148651" y="5857893"/>
              <a:ext cx="252196" cy="217670"/>
            </a:xfrm>
            <a:prstGeom prst="triangl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2537" name="Tit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8BE5DBD-A99E-4CC5-A2E7-FC3C7A64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908" y="5841572"/>
              <a:ext cx="653266" cy="25125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next</a:t>
              </a:r>
            </a:p>
          </p:txBody>
        </p:sp>
      </p:grpSp>
      <p:pic>
        <p:nvPicPr>
          <p:cNvPr id="22535" name="Slika 4">
            <a:extLst>
              <a:ext uri="{FF2B5EF4-FFF2-40B4-BE49-F238E27FC236}">
                <a16:creationId xmlns:a16="http://schemas.microsoft.com/office/drawing/2014/main" id="{004936D4-EE41-4F09-887D-311C39ACE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4546" r="8211" b="6218"/>
          <a:stretch>
            <a:fillRect/>
          </a:stretch>
        </p:blipFill>
        <p:spPr bwMode="auto">
          <a:xfrm>
            <a:off x="2922588" y="2438400"/>
            <a:ext cx="328771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6D0EFD-C10A-4001-8BD1-2831CED4F214}"/>
              </a:ext>
            </a:extLst>
          </p:cNvPr>
          <p:cNvSpPr/>
          <p:nvPr/>
        </p:nvSpPr>
        <p:spPr>
          <a:xfrm>
            <a:off x="2659063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new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FA4FE3-F132-4699-A64F-3C34683057C0}"/>
              </a:ext>
            </a:extLst>
          </p:cNvPr>
          <p:cNvSpPr/>
          <p:nvPr/>
        </p:nvSpPr>
        <p:spPr>
          <a:xfrm>
            <a:off x="750888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old</a:t>
            </a:r>
          </a:p>
        </p:txBody>
      </p:sp>
      <p:sp>
        <p:nvSpPr>
          <p:cNvPr id="23556" name="Title 20">
            <a:extLst>
              <a:ext uri="{FF2B5EF4-FFF2-40B4-BE49-F238E27FC236}">
                <a16:creationId xmlns:a16="http://schemas.microsoft.com/office/drawing/2014/main" id="{24AA6B4C-EE51-4367-8DAA-B3DCB895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>
                <a:latin typeface="Twinkl" pitchFamily="2" charset="-18"/>
              </a:rPr>
              <a:t>Is It </a:t>
            </a:r>
            <a:r>
              <a:rPr lang="en-GB" altLang="en-US" sz="3600">
                <a:latin typeface="Twinkl" pitchFamily="2" charset="-18"/>
              </a:rPr>
              <a:t>Old</a:t>
            </a:r>
            <a:r>
              <a:rPr lang="en-GB" altLang="en-US" sz="3600" b="0">
                <a:latin typeface="Twinkl" pitchFamily="2" charset="-18"/>
              </a:rPr>
              <a:t> or </a:t>
            </a:r>
            <a:r>
              <a:rPr lang="en-GB" altLang="en-US" sz="3600">
                <a:latin typeface="Twinkl" pitchFamily="2" charset="-18"/>
              </a:rPr>
              <a:t>New</a:t>
            </a:r>
            <a:r>
              <a:rPr lang="en-GB" altLang="en-US" sz="3600" b="0">
                <a:latin typeface="Twinkl" pitchFamily="2" charset="-18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23DADAB-EBCA-470C-B0B8-289B35E81FBD}"/>
              </a:ext>
            </a:extLst>
          </p:cNvPr>
          <p:cNvSpPr/>
          <p:nvPr/>
        </p:nvSpPr>
        <p:spPr>
          <a:xfrm>
            <a:off x="2433638" y="1573213"/>
            <a:ext cx="4267200" cy="4267200"/>
          </a:xfrm>
          <a:prstGeom prst="ellipse">
            <a:avLst/>
          </a:prstGeom>
          <a:solidFill>
            <a:srgbClr val="87BD3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5ED847-02BB-420D-AD35-5EEDBCDDF9C1}"/>
              </a:ext>
            </a:extLst>
          </p:cNvPr>
          <p:cNvGrpSpPr>
            <a:grpSpLocks/>
          </p:cNvGrpSpPr>
          <p:nvPr/>
        </p:nvGrpSpPr>
        <p:grpSpPr bwMode="auto">
          <a:xfrm>
            <a:off x="7513638" y="5840413"/>
            <a:ext cx="869950" cy="252412"/>
            <a:chOff x="7512908" y="5840630"/>
            <a:chExt cx="870676" cy="252196"/>
          </a:xfrm>
        </p:grpSpPr>
        <p:sp>
          <p:nvSpPr>
            <p:cNvPr id="7" name="Isosceles Triangl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7936DEC-7899-4A63-8703-C3552F500131}"/>
                </a:ext>
              </a:extLst>
            </p:cNvPr>
            <p:cNvSpPr/>
            <p:nvPr/>
          </p:nvSpPr>
          <p:spPr>
            <a:xfrm rot="5400000">
              <a:off x="8148651" y="5857893"/>
              <a:ext cx="252196" cy="217670"/>
            </a:xfrm>
            <a:prstGeom prst="triangl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3561" name="Tit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831377E-967A-481E-B8ED-226D609CF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908" y="5841572"/>
              <a:ext cx="653266" cy="25125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next</a:t>
              </a:r>
            </a:p>
          </p:txBody>
        </p:sp>
      </p:grpSp>
      <p:pic>
        <p:nvPicPr>
          <p:cNvPr id="23559" name="Picture 2">
            <a:extLst>
              <a:ext uri="{FF2B5EF4-FFF2-40B4-BE49-F238E27FC236}">
                <a16:creationId xmlns:a16="http://schemas.microsoft.com/office/drawing/2014/main" id="{7C9D7E54-CC14-4779-BDCB-B0A2F5D5E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1889125"/>
            <a:ext cx="172402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34F345C-BA89-4305-93D6-979F44D49AC5}"/>
              </a:ext>
            </a:extLst>
          </p:cNvPr>
          <p:cNvSpPr/>
          <p:nvPr/>
        </p:nvSpPr>
        <p:spPr>
          <a:xfrm>
            <a:off x="2659063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new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61D280-8ACA-458E-B400-99AFD4836EA0}"/>
              </a:ext>
            </a:extLst>
          </p:cNvPr>
          <p:cNvSpPr/>
          <p:nvPr/>
        </p:nvSpPr>
        <p:spPr>
          <a:xfrm>
            <a:off x="750888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old</a:t>
            </a:r>
          </a:p>
        </p:txBody>
      </p:sp>
      <p:sp>
        <p:nvSpPr>
          <p:cNvPr id="24580" name="Title 20">
            <a:extLst>
              <a:ext uri="{FF2B5EF4-FFF2-40B4-BE49-F238E27FC236}">
                <a16:creationId xmlns:a16="http://schemas.microsoft.com/office/drawing/2014/main" id="{0A27416A-870E-4F95-A6B0-E4B2D029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>
                <a:latin typeface="Twinkl" pitchFamily="2" charset="-18"/>
              </a:rPr>
              <a:t>Is It </a:t>
            </a:r>
            <a:r>
              <a:rPr lang="en-GB" altLang="en-US" sz="3600">
                <a:latin typeface="Twinkl" pitchFamily="2" charset="-18"/>
              </a:rPr>
              <a:t>Old</a:t>
            </a:r>
            <a:r>
              <a:rPr lang="en-GB" altLang="en-US" sz="3600" b="0">
                <a:latin typeface="Twinkl" pitchFamily="2" charset="-18"/>
              </a:rPr>
              <a:t> or </a:t>
            </a:r>
            <a:r>
              <a:rPr lang="en-GB" altLang="en-US" sz="3600">
                <a:latin typeface="Twinkl" pitchFamily="2" charset="-18"/>
              </a:rPr>
              <a:t>New</a:t>
            </a:r>
            <a:r>
              <a:rPr lang="en-GB" altLang="en-US" sz="3600" b="0">
                <a:latin typeface="Twinkl" pitchFamily="2" charset="-18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247967-00BD-4C18-BD0D-B73927DC162E}"/>
              </a:ext>
            </a:extLst>
          </p:cNvPr>
          <p:cNvSpPr/>
          <p:nvPr/>
        </p:nvSpPr>
        <p:spPr>
          <a:xfrm>
            <a:off x="2433638" y="1573213"/>
            <a:ext cx="4267200" cy="4267200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0AB743-3048-4F46-8A7C-0AEB1B7C8126}"/>
              </a:ext>
            </a:extLst>
          </p:cNvPr>
          <p:cNvGrpSpPr>
            <a:grpSpLocks/>
          </p:cNvGrpSpPr>
          <p:nvPr/>
        </p:nvGrpSpPr>
        <p:grpSpPr bwMode="auto">
          <a:xfrm>
            <a:off x="7513638" y="5840413"/>
            <a:ext cx="869950" cy="252412"/>
            <a:chOff x="7512908" y="5840630"/>
            <a:chExt cx="870676" cy="252196"/>
          </a:xfrm>
        </p:grpSpPr>
        <p:sp>
          <p:nvSpPr>
            <p:cNvPr id="7" name="Isosceles Triangl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3C16AAA-6441-41B4-8EF6-2575C281B3E0}"/>
                </a:ext>
              </a:extLst>
            </p:cNvPr>
            <p:cNvSpPr/>
            <p:nvPr/>
          </p:nvSpPr>
          <p:spPr>
            <a:xfrm rot="5400000">
              <a:off x="8148651" y="5857893"/>
              <a:ext cx="252196" cy="217670"/>
            </a:xfrm>
            <a:prstGeom prst="triangl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4585" name="Tit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82FFCF8-5204-4D81-81A9-F9F59BCF0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908" y="5841572"/>
              <a:ext cx="653266" cy="25125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next</a:t>
              </a:r>
            </a:p>
          </p:txBody>
        </p:sp>
      </p:grpSp>
      <p:pic>
        <p:nvPicPr>
          <p:cNvPr id="24583" name="Picture 2">
            <a:extLst>
              <a:ext uri="{FF2B5EF4-FFF2-40B4-BE49-F238E27FC236}">
                <a16:creationId xmlns:a16="http://schemas.microsoft.com/office/drawing/2014/main" id="{7A3D1CE4-9D20-493E-9F33-4B42062A3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2660650"/>
            <a:ext cx="285432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ABA7553-F190-46AF-8F29-7EB4EB8AD150}"/>
              </a:ext>
            </a:extLst>
          </p:cNvPr>
          <p:cNvSpPr/>
          <p:nvPr/>
        </p:nvSpPr>
        <p:spPr>
          <a:xfrm>
            <a:off x="2659063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new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4199369-46EB-40A0-A605-D695DF5BBF29}"/>
              </a:ext>
            </a:extLst>
          </p:cNvPr>
          <p:cNvSpPr/>
          <p:nvPr/>
        </p:nvSpPr>
        <p:spPr>
          <a:xfrm>
            <a:off x="750888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old</a:t>
            </a:r>
          </a:p>
        </p:txBody>
      </p:sp>
      <p:sp>
        <p:nvSpPr>
          <p:cNvPr id="25604" name="Title 20">
            <a:extLst>
              <a:ext uri="{FF2B5EF4-FFF2-40B4-BE49-F238E27FC236}">
                <a16:creationId xmlns:a16="http://schemas.microsoft.com/office/drawing/2014/main" id="{853E6F4A-DC57-4046-B796-FC5598D45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>
                <a:latin typeface="Twinkl" pitchFamily="2" charset="-18"/>
              </a:rPr>
              <a:t>Is It </a:t>
            </a:r>
            <a:r>
              <a:rPr lang="en-GB" altLang="en-US" sz="3600">
                <a:latin typeface="Twinkl" pitchFamily="2" charset="-18"/>
              </a:rPr>
              <a:t>Old</a:t>
            </a:r>
            <a:r>
              <a:rPr lang="en-GB" altLang="en-US" sz="3600" b="0">
                <a:latin typeface="Twinkl" pitchFamily="2" charset="-18"/>
              </a:rPr>
              <a:t> or </a:t>
            </a:r>
            <a:r>
              <a:rPr lang="en-GB" altLang="en-US" sz="3600">
                <a:latin typeface="Twinkl" pitchFamily="2" charset="-18"/>
              </a:rPr>
              <a:t>New</a:t>
            </a:r>
            <a:r>
              <a:rPr lang="en-GB" altLang="en-US" sz="3600" b="0">
                <a:latin typeface="Twinkl" pitchFamily="2" charset="-18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9EB447-F64C-40D9-84AE-02998D8CB344}"/>
              </a:ext>
            </a:extLst>
          </p:cNvPr>
          <p:cNvSpPr/>
          <p:nvPr/>
        </p:nvSpPr>
        <p:spPr>
          <a:xfrm>
            <a:off x="2433638" y="1573213"/>
            <a:ext cx="4267200" cy="4267200"/>
          </a:xfrm>
          <a:prstGeom prst="ellipse">
            <a:avLst/>
          </a:prstGeom>
          <a:solidFill>
            <a:srgbClr val="F08213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F0D509-013E-4C69-8085-F7A7E7CEE421}"/>
              </a:ext>
            </a:extLst>
          </p:cNvPr>
          <p:cNvGrpSpPr>
            <a:grpSpLocks/>
          </p:cNvGrpSpPr>
          <p:nvPr/>
        </p:nvGrpSpPr>
        <p:grpSpPr bwMode="auto">
          <a:xfrm>
            <a:off x="7513638" y="5840413"/>
            <a:ext cx="869950" cy="252412"/>
            <a:chOff x="7512908" y="5840630"/>
            <a:chExt cx="870676" cy="252196"/>
          </a:xfrm>
        </p:grpSpPr>
        <p:sp>
          <p:nvSpPr>
            <p:cNvPr id="7" name="Isosceles Triangl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2D6E40A-906E-4C55-A7A0-3E8E2AD9E883}"/>
                </a:ext>
              </a:extLst>
            </p:cNvPr>
            <p:cNvSpPr/>
            <p:nvPr/>
          </p:nvSpPr>
          <p:spPr>
            <a:xfrm rot="5400000">
              <a:off x="8148651" y="5857893"/>
              <a:ext cx="252196" cy="217670"/>
            </a:xfrm>
            <a:prstGeom prst="triangl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5609" name="Tit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6DC4ACB-439B-4EC9-81FB-5DAD5AF22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908" y="5841572"/>
              <a:ext cx="653266" cy="25125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next</a:t>
              </a:r>
            </a:p>
          </p:txBody>
        </p:sp>
      </p:grpSp>
      <p:pic>
        <p:nvPicPr>
          <p:cNvPr id="25607" name="Slika 10">
            <a:extLst>
              <a:ext uri="{FF2B5EF4-FFF2-40B4-BE49-F238E27FC236}">
                <a16:creationId xmlns:a16="http://schemas.microsoft.com/office/drawing/2014/main" id="{E05677D3-A518-4430-AA23-7E65A6C7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4372" r="56310" b="54863"/>
          <a:stretch>
            <a:fillRect/>
          </a:stretch>
        </p:blipFill>
        <p:spPr bwMode="auto">
          <a:xfrm>
            <a:off x="2944813" y="2389188"/>
            <a:ext cx="324485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FE7E364-3A51-4849-A590-E5D52CAA1C82}"/>
              </a:ext>
            </a:extLst>
          </p:cNvPr>
          <p:cNvSpPr/>
          <p:nvPr/>
        </p:nvSpPr>
        <p:spPr>
          <a:xfrm>
            <a:off x="2659063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new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58B974-040F-4122-AD43-EF5BD5AF8973}"/>
              </a:ext>
            </a:extLst>
          </p:cNvPr>
          <p:cNvSpPr/>
          <p:nvPr/>
        </p:nvSpPr>
        <p:spPr>
          <a:xfrm>
            <a:off x="750888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old</a:t>
            </a:r>
          </a:p>
        </p:txBody>
      </p:sp>
      <p:sp>
        <p:nvSpPr>
          <p:cNvPr id="26628" name="Title 20">
            <a:extLst>
              <a:ext uri="{FF2B5EF4-FFF2-40B4-BE49-F238E27FC236}">
                <a16:creationId xmlns:a16="http://schemas.microsoft.com/office/drawing/2014/main" id="{C7BCE8E0-D667-465C-B6FA-8151E01B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>
                <a:latin typeface="Twinkl" pitchFamily="2" charset="-18"/>
              </a:rPr>
              <a:t>Is It </a:t>
            </a:r>
            <a:r>
              <a:rPr lang="en-GB" altLang="en-US" sz="3600">
                <a:latin typeface="Twinkl" pitchFamily="2" charset="-18"/>
              </a:rPr>
              <a:t>Old</a:t>
            </a:r>
            <a:r>
              <a:rPr lang="en-GB" altLang="en-US" sz="3600" b="0">
                <a:latin typeface="Twinkl" pitchFamily="2" charset="-18"/>
              </a:rPr>
              <a:t> or </a:t>
            </a:r>
            <a:r>
              <a:rPr lang="en-GB" altLang="en-US" sz="3600">
                <a:latin typeface="Twinkl" pitchFamily="2" charset="-18"/>
              </a:rPr>
              <a:t>New</a:t>
            </a:r>
            <a:r>
              <a:rPr lang="en-GB" altLang="en-US" sz="3600" b="0">
                <a:latin typeface="Twinkl" pitchFamily="2" charset="-18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264EA4-BEA6-47FE-B771-C746768826F9}"/>
              </a:ext>
            </a:extLst>
          </p:cNvPr>
          <p:cNvSpPr/>
          <p:nvPr/>
        </p:nvSpPr>
        <p:spPr>
          <a:xfrm>
            <a:off x="2433638" y="1573213"/>
            <a:ext cx="4267200" cy="4267200"/>
          </a:xfrm>
          <a:prstGeom prst="ellipse">
            <a:avLst/>
          </a:prstGeom>
          <a:solidFill>
            <a:srgbClr val="DE1E5A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FF9E39-457E-490C-82F5-2C39E7827D0A}"/>
              </a:ext>
            </a:extLst>
          </p:cNvPr>
          <p:cNvGrpSpPr>
            <a:grpSpLocks/>
          </p:cNvGrpSpPr>
          <p:nvPr/>
        </p:nvGrpSpPr>
        <p:grpSpPr bwMode="auto">
          <a:xfrm>
            <a:off x="7513638" y="5840413"/>
            <a:ext cx="869950" cy="252412"/>
            <a:chOff x="7512908" y="5840630"/>
            <a:chExt cx="870676" cy="252196"/>
          </a:xfrm>
        </p:grpSpPr>
        <p:sp>
          <p:nvSpPr>
            <p:cNvPr id="7" name="Isosceles Triangl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DAEF86C-C343-465D-82D2-445E6D1A07F4}"/>
                </a:ext>
              </a:extLst>
            </p:cNvPr>
            <p:cNvSpPr/>
            <p:nvPr/>
          </p:nvSpPr>
          <p:spPr>
            <a:xfrm rot="5400000">
              <a:off x="8148651" y="5857893"/>
              <a:ext cx="252196" cy="217670"/>
            </a:xfrm>
            <a:prstGeom prst="triangl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6633" name="Tit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D91654D-D35A-4329-8645-101945220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908" y="5841572"/>
              <a:ext cx="653266" cy="25125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next</a:t>
              </a:r>
            </a:p>
          </p:txBody>
        </p:sp>
      </p:grpSp>
      <p:pic>
        <p:nvPicPr>
          <p:cNvPr id="26631" name="Picture 2">
            <a:extLst>
              <a:ext uri="{FF2B5EF4-FFF2-40B4-BE49-F238E27FC236}">
                <a16:creationId xmlns:a16="http://schemas.microsoft.com/office/drawing/2014/main" id="{52E14DDA-9527-497F-8A04-C23A03825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2128838"/>
            <a:ext cx="3098800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C78532-20A1-4DD1-9CA8-D5C38241DC55}"/>
              </a:ext>
            </a:extLst>
          </p:cNvPr>
          <p:cNvSpPr/>
          <p:nvPr/>
        </p:nvSpPr>
        <p:spPr>
          <a:xfrm>
            <a:off x="2659063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new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4AF341-C62F-4330-84B4-7B8C08B6FEE4}"/>
              </a:ext>
            </a:extLst>
          </p:cNvPr>
          <p:cNvSpPr/>
          <p:nvPr/>
        </p:nvSpPr>
        <p:spPr>
          <a:xfrm>
            <a:off x="750888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old</a:t>
            </a:r>
          </a:p>
        </p:txBody>
      </p:sp>
      <p:sp>
        <p:nvSpPr>
          <p:cNvPr id="27652" name="Title 20">
            <a:extLst>
              <a:ext uri="{FF2B5EF4-FFF2-40B4-BE49-F238E27FC236}">
                <a16:creationId xmlns:a16="http://schemas.microsoft.com/office/drawing/2014/main" id="{000F1038-5EB1-4FF5-A3C4-BDD8B8635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>
                <a:latin typeface="Twinkl" pitchFamily="2" charset="-18"/>
              </a:rPr>
              <a:t>Is It </a:t>
            </a:r>
            <a:r>
              <a:rPr lang="en-GB" altLang="en-US" sz="3600">
                <a:latin typeface="Twinkl" pitchFamily="2" charset="-18"/>
              </a:rPr>
              <a:t>Old</a:t>
            </a:r>
            <a:r>
              <a:rPr lang="en-GB" altLang="en-US" sz="3600" b="0">
                <a:latin typeface="Twinkl" pitchFamily="2" charset="-18"/>
              </a:rPr>
              <a:t> or </a:t>
            </a:r>
            <a:r>
              <a:rPr lang="en-GB" altLang="en-US" sz="3600">
                <a:latin typeface="Twinkl" pitchFamily="2" charset="-18"/>
              </a:rPr>
              <a:t>New</a:t>
            </a:r>
            <a:r>
              <a:rPr lang="en-GB" altLang="en-US" sz="3600" b="0">
                <a:latin typeface="Twinkl" pitchFamily="2" charset="-18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52BD5C-A903-4B3B-911B-CFFA5C1BE084}"/>
              </a:ext>
            </a:extLst>
          </p:cNvPr>
          <p:cNvSpPr/>
          <p:nvPr/>
        </p:nvSpPr>
        <p:spPr>
          <a:xfrm>
            <a:off x="2433638" y="1573213"/>
            <a:ext cx="4267200" cy="4267200"/>
          </a:xfrm>
          <a:prstGeom prst="ellipse">
            <a:avLst/>
          </a:prstGeom>
          <a:solidFill>
            <a:srgbClr val="87BD3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128B2C-AE47-4AF7-8997-501369F0700D}"/>
              </a:ext>
            </a:extLst>
          </p:cNvPr>
          <p:cNvGrpSpPr>
            <a:grpSpLocks/>
          </p:cNvGrpSpPr>
          <p:nvPr/>
        </p:nvGrpSpPr>
        <p:grpSpPr bwMode="auto">
          <a:xfrm>
            <a:off x="7513638" y="5840413"/>
            <a:ext cx="869950" cy="252412"/>
            <a:chOff x="7512908" y="5840630"/>
            <a:chExt cx="870676" cy="252196"/>
          </a:xfrm>
        </p:grpSpPr>
        <p:sp>
          <p:nvSpPr>
            <p:cNvPr id="7" name="Isosceles Triangl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F8C06C8-9D6A-49FF-B90F-EE12AC50CE39}"/>
                </a:ext>
              </a:extLst>
            </p:cNvPr>
            <p:cNvSpPr/>
            <p:nvPr/>
          </p:nvSpPr>
          <p:spPr>
            <a:xfrm rot="5400000">
              <a:off x="8148651" y="5857893"/>
              <a:ext cx="252196" cy="217670"/>
            </a:xfrm>
            <a:prstGeom prst="triangl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7657" name="Tit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688595C-91A3-4A57-B708-A66B4048D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908" y="5841572"/>
              <a:ext cx="653266" cy="25125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next</a:t>
              </a:r>
            </a:p>
          </p:txBody>
        </p:sp>
      </p:grpSp>
      <p:pic>
        <p:nvPicPr>
          <p:cNvPr id="27655" name="Slika 4">
            <a:extLst>
              <a:ext uri="{FF2B5EF4-FFF2-40B4-BE49-F238E27FC236}">
                <a16:creationId xmlns:a16="http://schemas.microsoft.com/office/drawing/2014/main" id="{B66388E7-7965-4835-BC9A-6311AB6E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0" t="54378" r="4166" b="5881"/>
          <a:stretch>
            <a:fillRect/>
          </a:stretch>
        </p:blipFill>
        <p:spPr bwMode="auto">
          <a:xfrm>
            <a:off x="2874963" y="2422525"/>
            <a:ext cx="33845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4326484-FD98-4618-9A2C-25036994B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500" y="765175"/>
            <a:ext cx="8251825" cy="617538"/>
          </a:xfrm>
          <a:prstGeom prst="roundRect">
            <a:avLst>
              <a:gd name="adj" fmla="val 0"/>
            </a:avLst>
          </a:prstGeom>
          <a:solidFill>
            <a:srgbClr val="92D050"/>
          </a:solidFill>
        </p:spPr>
        <p:txBody>
          <a:bodyPr/>
          <a:lstStyle/>
          <a:p>
            <a:pPr eaLnBrk="1" hangingPunct="1"/>
            <a:r>
              <a:rPr lang="en-GB" altLang="en-US" sz="1800">
                <a:solidFill>
                  <a:schemeClr val="tx2"/>
                </a:solidFill>
                <a:latin typeface="Twinkl SemiBold" pitchFamily="2" charset="-18"/>
              </a:rPr>
              <a:t>Can you decide what is an </a:t>
            </a:r>
            <a:r>
              <a:rPr lang="en-GB" altLang="en-US" sz="2400">
                <a:solidFill>
                  <a:srgbClr val="FF0000"/>
                </a:solidFill>
                <a:latin typeface="Twinkl SemiBold" pitchFamily="2" charset="-18"/>
              </a:rPr>
              <a:t>OLD</a:t>
            </a:r>
            <a:r>
              <a:rPr lang="en-GB" altLang="en-US" sz="1800">
                <a:solidFill>
                  <a:schemeClr val="tx2"/>
                </a:solidFill>
                <a:latin typeface="Twinkl SemiBold" pitchFamily="2" charset="-18"/>
              </a:rPr>
              <a:t> toy and what is a </a:t>
            </a:r>
            <a:r>
              <a:rPr lang="en-GB" altLang="en-US" sz="2400">
                <a:solidFill>
                  <a:srgbClr val="FF0000"/>
                </a:solidFill>
                <a:latin typeface="Twinkl SemiBold" pitchFamily="2" charset="-18"/>
              </a:rPr>
              <a:t>NEW</a:t>
            </a:r>
            <a:r>
              <a:rPr lang="en-GB" altLang="en-US" sz="1800">
                <a:solidFill>
                  <a:schemeClr val="tx2"/>
                </a:solidFill>
                <a:latin typeface="Twinkl SemiBold" pitchFamily="2" charset="-18"/>
              </a:rPr>
              <a:t> toy?</a:t>
            </a:r>
          </a:p>
        </p:txBody>
      </p:sp>
      <p:sp>
        <p:nvSpPr>
          <p:cNvPr id="10243" name="Title 1">
            <a:extLst>
              <a:ext uri="{FF2B5EF4-FFF2-40B4-BE49-F238E27FC236}">
                <a16:creationId xmlns:a16="http://schemas.microsoft.com/office/drawing/2014/main" id="{23A7717F-2227-4B25-A42F-407422807DF2}"/>
              </a:ext>
            </a:extLst>
          </p:cNvPr>
          <p:cNvSpPr>
            <a:spLocks/>
          </p:cNvSpPr>
          <p:nvPr/>
        </p:nvSpPr>
        <p:spPr bwMode="auto">
          <a:xfrm>
            <a:off x="658813" y="1331913"/>
            <a:ext cx="8251825" cy="61912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>
                <a:solidFill>
                  <a:schemeClr val="tx2"/>
                </a:solidFill>
              </a:rPr>
              <a:t>Ali  lahko ločiš, če je igrača STARA ali NOVA?</a:t>
            </a:r>
            <a:endParaRPr lang="en-GB" altLang="en-US">
              <a:solidFill>
                <a:schemeClr val="tx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401B40-9969-4672-AAA4-32524194EE0A}"/>
              </a:ext>
            </a:extLst>
          </p:cNvPr>
          <p:cNvSpPr/>
          <p:nvPr/>
        </p:nvSpPr>
        <p:spPr>
          <a:xfrm>
            <a:off x="1387475" y="2249488"/>
            <a:ext cx="2622550" cy="26225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An </a:t>
            </a:r>
            <a:r>
              <a:rPr lang="en-US" sz="2400" dirty="0"/>
              <a:t>OLD</a:t>
            </a:r>
            <a:r>
              <a:rPr lang="en-US" dirty="0"/>
              <a:t> toy may be a toy that your grandparents have played with.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B58826-4AC1-40CB-9556-FF15D972908D}"/>
              </a:ext>
            </a:extLst>
          </p:cNvPr>
          <p:cNvSpPr/>
          <p:nvPr/>
        </p:nvSpPr>
        <p:spPr>
          <a:xfrm>
            <a:off x="5199063" y="2097088"/>
            <a:ext cx="2622550" cy="26225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A </a:t>
            </a:r>
            <a:r>
              <a:rPr lang="en-GB" sz="2400" dirty="0"/>
              <a:t>NEW</a:t>
            </a:r>
            <a:r>
              <a:rPr lang="en-GB" dirty="0"/>
              <a:t> toy </a:t>
            </a:r>
            <a:r>
              <a:rPr lang="sl-SI" dirty="0"/>
              <a:t>is</a:t>
            </a:r>
            <a:r>
              <a:rPr lang="en-GB" dirty="0"/>
              <a:t> a toy that you play with. </a:t>
            </a:r>
          </a:p>
        </p:txBody>
      </p:sp>
      <p:pic>
        <p:nvPicPr>
          <p:cNvPr id="9222" name="Picture 12">
            <a:extLst>
              <a:ext uri="{FF2B5EF4-FFF2-40B4-BE49-F238E27FC236}">
                <a16:creationId xmlns:a16="http://schemas.microsoft.com/office/drawing/2014/main" id="{21B35C19-6FDC-4B58-B7EA-5C2BA7AF7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249488"/>
            <a:ext cx="1198563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3">
            <a:extLst>
              <a:ext uri="{FF2B5EF4-FFF2-40B4-BE49-F238E27FC236}">
                <a16:creationId xmlns:a16="http://schemas.microsoft.com/office/drawing/2014/main" id="{E3FEF594-2168-44C5-97BF-BBC4639A1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2249488"/>
            <a:ext cx="1381125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>
            <a:extLst>
              <a:ext uri="{FF2B5EF4-FFF2-40B4-BE49-F238E27FC236}">
                <a16:creationId xmlns:a16="http://schemas.microsoft.com/office/drawing/2014/main" id="{1A983703-6354-40A9-B080-0FEC745AE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3114675"/>
            <a:ext cx="173513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6">
            <a:extLst>
              <a:ext uri="{FF2B5EF4-FFF2-40B4-BE49-F238E27FC236}">
                <a16:creationId xmlns:a16="http://schemas.microsoft.com/office/drawing/2014/main" id="{7E420CEF-31CE-4308-98FC-E2BC028C1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2879725"/>
            <a:ext cx="11334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PoljeZBesedilom 1">
            <a:extLst>
              <a:ext uri="{FF2B5EF4-FFF2-40B4-BE49-F238E27FC236}">
                <a16:creationId xmlns:a16="http://schemas.microsoft.com/office/drawing/2014/main" id="{6F1CF17C-828B-4C61-BC16-1D77A1016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63" y="5014913"/>
            <a:ext cx="1828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 sz="1600">
                <a:solidFill>
                  <a:schemeClr val="tx1"/>
                </a:solidFill>
              </a:rPr>
              <a:t>NOVA igrača je tista, s katero se igraš ti.</a:t>
            </a:r>
          </a:p>
        </p:txBody>
      </p:sp>
      <p:sp>
        <p:nvSpPr>
          <p:cNvPr id="10251" name="PoljeZBesedilom 10">
            <a:extLst>
              <a:ext uri="{FF2B5EF4-FFF2-40B4-BE49-F238E27FC236}">
                <a16:creationId xmlns:a16="http://schemas.microsoft.com/office/drawing/2014/main" id="{FF98E674-FC78-453B-9CD0-6414E5D1C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5140325"/>
            <a:ext cx="1828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 sz="1600">
                <a:solidFill>
                  <a:schemeClr val="tx1"/>
                </a:solidFill>
              </a:rPr>
              <a:t>STARA igrača je tista, s katero so se igrali tvoji stari starši.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5DAF290D-51E5-461E-BEA5-839376863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8525" y="2051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D0E89F1-7897-4FEB-8F16-02C2B6AD9CC5}"/>
              </a:ext>
            </a:extLst>
          </p:cNvPr>
          <p:cNvSpPr/>
          <p:nvPr/>
        </p:nvSpPr>
        <p:spPr>
          <a:xfrm>
            <a:off x="2659063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new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012827E-00D4-44DD-807F-1C2AA3D051B0}"/>
              </a:ext>
            </a:extLst>
          </p:cNvPr>
          <p:cNvSpPr/>
          <p:nvPr/>
        </p:nvSpPr>
        <p:spPr>
          <a:xfrm>
            <a:off x="750888" y="3114675"/>
            <a:ext cx="5724525" cy="1185863"/>
          </a:xfrm>
          <a:prstGeom prst="roundRect">
            <a:avLst>
              <a:gd name="adj" fmla="val 10361"/>
            </a:avLst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/>
              <a:t>old</a:t>
            </a:r>
          </a:p>
        </p:txBody>
      </p:sp>
      <p:sp>
        <p:nvSpPr>
          <p:cNvPr id="28676" name="Title 20">
            <a:extLst>
              <a:ext uri="{FF2B5EF4-FFF2-40B4-BE49-F238E27FC236}">
                <a16:creationId xmlns:a16="http://schemas.microsoft.com/office/drawing/2014/main" id="{553B83D8-A05D-4634-82B2-F69EC8D5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>
                <a:latin typeface="Twinkl" pitchFamily="2" charset="-18"/>
              </a:rPr>
              <a:t>Is It </a:t>
            </a:r>
            <a:r>
              <a:rPr lang="en-GB" altLang="en-US" sz="3600">
                <a:latin typeface="Twinkl" pitchFamily="2" charset="-18"/>
              </a:rPr>
              <a:t>Old</a:t>
            </a:r>
            <a:r>
              <a:rPr lang="en-GB" altLang="en-US" sz="3600" b="0">
                <a:latin typeface="Twinkl" pitchFamily="2" charset="-18"/>
              </a:rPr>
              <a:t> or </a:t>
            </a:r>
            <a:r>
              <a:rPr lang="en-GB" altLang="en-US" sz="3600">
                <a:latin typeface="Twinkl" pitchFamily="2" charset="-18"/>
              </a:rPr>
              <a:t>New</a:t>
            </a:r>
            <a:r>
              <a:rPr lang="en-GB" altLang="en-US" sz="3600" b="0">
                <a:latin typeface="Twinkl" pitchFamily="2" charset="-18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B2DB79E-0E71-478F-8519-7E5D46A7BFE3}"/>
              </a:ext>
            </a:extLst>
          </p:cNvPr>
          <p:cNvSpPr/>
          <p:nvPr/>
        </p:nvSpPr>
        <p:spPr>
          <a:xfrm>
            <a:off x="2433638" y="1573213"/>
            <a:ext cx="4267200" cy="42672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BFF3C1-8BFD-4A0C-A5A3-A05519155625}"/>
              </a:ext>
            </a:extLst>
          </p:cNvPr>
          <p:cNvGrpSpPr>
            <a:grpSpLocks/>
          </p:cNvGrpSpPr>
          <p:nvPr/>
        </p:nvGrpSpPr>
        <p:grpSpPr bwMode="auto">
          <a:xfrm>
            <a:off x="7513638" y="5840413"/>
            <a:ext cx="869950" cy="252412"/>
            <a:chOff x="7512908" y="5840630"/>
            <a:chExt cx="870676" cy="252196"/>
          </a:xfrm>
        </p:grpSpPr>
        <p:sp>
          <p:nvSpPr>
            <p:cNvPr id="7" name="Isosceles Triangle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82C8B29-94D3-4527-B4E9-B860E39B8F68}"/>
                </a:ext>
              </a:extLst>
            </p:cNvPr>
            <p:cNvSpPr/>
            <p:nvPr/>
          </p:nvSpPr>
          <p:spPr>
            <a:xfrm rot="5400000">
              <a:off x="8148651" y="5857893"/>
              <a:ext cx="252196" cy="217670"/>
            </a:xfrm>
            <a:prstGeom prst="triangle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28681" name="Title 2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F9905A4-1B04-40EA-B9E0-2D9BA4E76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908" y="5841572"/>
              <a:ext cx="653266" cy="251254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6000" tIns="36000" rIns="36000" bIns="36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/>
                <a:t>next</a:t>
              </a:r>
            </a:p>
          </p:txBody>
        </p:sp>
      </p:grpSp>
      <p:pic>
        <p:nvPicPr>
          <p:cNvPr id="28679" name="Picture 1">
            <a:extLst>
              <a:ext uri="{FF2B5EF4-FFF2-40B4-BE49-F238E27FC236}">
                <a16:creationId xmlns:a16="http://schemas.microsoft.com/office/drawing/2014/main" id="{E93A1583-9ED2-4FFB-8CC8-E5C4ADC0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2135188"/>
            <a:ext cx="233362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>
            <a:extLst>
              <a:ext uri="{FF2B5EF4-FFF2-40B4-BE49-F238E27FC236}">
                <a16:creationId xmlns:a16="http://schemas.microsoft.com/office/drawing/2014/main" id="{3FC361DD-F061-44EC-B61A-C510E0E887D1}"/>
              </a:ext>
            </a:extLst>
          </p:cNvPr>
          <p:cNvSpPr txBox="1">
            <a:spLocks/>
          </p:cNvSpPr>
          <p:nvPr/>
        </p:nvSpPr>
        <p:spPr bwMode="auto">
          <a:xfrm>
            <a:off x="461963" y="566738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lIns="252000" tIns="252000" rIns="252000" bIns="252000" anchor="ctr" anchorCtr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>
              <a:defRPr/>
            </a:pPr>
            <a:r>
              <a:rPr lang="en-GB" sz="3600" dirty="0">
                <a:latin typeface="+mn-lt"/>
              </a:rPr>
              <a:t>Old or New?</a:t>
            </a:r>
            <a:endParaRPr lang="sl-SI" sz="3600" dirty="0">
              <a:latin typeface="+mn-lt"/>
            </a:endParaRPr>
          </a:p>
          <a:p>
            <a:pPr algn="ctr">
              <a:defRPr/>
            </a:pPr>
            <a:r>
              <a:rPr lang="sl-SI" sz="2000" dirty="0">
                <a:latin typeface="+mn-lt"/>
              </a:rPr>
              <a:t>Stara ali nova?</a:t>
            </a:r>
            <a:endParaRPr lang="en-GB" sz="2000" dirty="0">
              <a:latin typeface="+mn-lt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3F78E3B-9172-44AC-A017-38303520C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22400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sl-SI">
                <a:solidFill>
                  <a:schemeClr val="tx1"/>
                </a:solidFill>
              </a:rPr>
              <a:t>Can you work out which of these toys are old and which ones are new?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E1237-1457-427B-AF8C-A1463E94B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568" r="16568"/>
          <a:stretch/>
        </p:blipFill>
        <p:spPr>
          <a:xfrm>
            <a:off x="755650" y="2091705"/>
            <a:ext cx="2287085" cy="2287085"/>
          </a:xfrm>
          <a:prstGeom prst="ellipse">
            <a:avLst/>
          </a:prstGeom>
          <a:ln w="19050">
            <a:solidFill>
              <a:srgbClr val="A673AE"/>
            </a:solidFill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EFFED8B-02F7-49CA-A79A-FAFCB3B46F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6006" t="9415" r="6061"/>
          <a:stretch/>
        </p:blipFill>
        <p:spPr>
          <a:xfrm>
            <a:off x="2478299" y="3432960"/>
            <a:ext cx="2329665" cy="2329665"/>
          </a:xfrm>
          <a:prstGeom prst="ellipse">
            <a:avLst/>
          </a:prstGeom>
          <a:ln w="19050">
            <a:solidFill>
              <a:srgbClr val="A673AE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F8AAE9E-D545-48AE-A3A5-9F7A3FFAB1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7905" r="17403"/>
          <a:stretch/>
        </p:blipFill>
        <p:spPr>
          <a:xfrm>
            <a:off x="4243528" y="2091705"/>
            <a:ext cx="2375634" cy="2375634"/>
          </a:xfrm>
          <a:prstGeom prst="ellipse">
            <a:avLst/>
          </a:prstGeom>
          <a:ln w="19050">
            <a:solidFill>
              <a:srgbClr val="A673AE"/>
            </a:solidFill>
          </a:ln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4E3D1FFA-3550-4E08-AB78-F868C31A58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4789" r="8545"/>
          <a:stretch/>
        </p:blipFill>
        <p:spPr>
          <a:xfrm>
            <a:off x="6054725" y="3429000"/>
            <a:ext cx="2333625" cy="2333625"/>
          </a:xfrm>
          <a:prstGeom prst="ellipse">
            <a:avLst/>
          </a:prstGeom>
          <a:ln w="19050">
            <a:solidFill>
              <a:srgbClr val="A673AE"/>
            </a:solidFill>
          </a:ln>
        </p:spPr>
      </p:pic>
      <p:sp>
        <p:nvSpPr>
          <p:cNvPr id="11272" name="Rectangle 3">
            <a:extLst>
              <a:ext uri="{FF2B5EF4-FFF2-40B4-BE49-F238E27FC236}">
                <a16:creationId xmlns:a16="http://schemas.microsoft.com/office/drawing/2014/main" id="{B2C26E9D-924E-48B5-A96B-126A01117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687513"/>
            <a:ext cx="7632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 sz="1600">
                <a:solidFill>
                  <a:schemeClr val="tx1"/>
                </a:solidFill>
              </a:rPr>
              <a:t>Razmisli, katere izmed igrač na sliki so stare in katere nove.</a:t>
            </a:r>
            <a:endParaRPr lang="en-GB" altLang="sl-SI" sz="1600">
              <a:solidFill>
                <a:schemeClr val="tx1"/>
              </a:solidFill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CD2182A6-B0CF-43FC-B60E-97281C3D3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4725" y="758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8">
            <a:extLst>
              <a:ext uri="{FF2B5EF4-FFF2-40B4-BE49-F238E27FC236}">
                <a16:creationId xmlns:a16="http://schemas.microsoft.com/office/drawing/2014/main" id="{F1BE9A7B-E2B7-4CFF-86C0-1DF99A779421}"/>
              </a:ext>
            </a:extLst>
          </p:cNvPr>
          <p:cNvGrpSpPr>
            <a:grpSpLocks/>
          </p:cNvGrpSpPr>
          <p:nvPr/>
        </p:nvGrpSpPr>
        <p:grpSpPr bwMode="auto">
          <a:xfrm>
            <a:off x="2176463" y="2101850"/>
            <a:ext cx="1163637" cy="1454150"/>
            <a:chOff x="2175891" y="2101414"/>
            <a:chExt cx="1163984" cy="1455252"/>
          </a:xfrm>
        </p:grpSpPr>
        <p:sp>
          <p:nvSpPr>
            <p:cNvPr id="12321" name="TextBox 6">
              <a:extLst>
                <a:ext uri="{FF2B5EF4-FFF2-40B4-BE49-F238E27FC236}">
                  <a16:creationId xmlns:a16="http://schemas.microsoft.com/office/drawing/2014/main" id="{DBFDC85F-1731-4B01-BF60-9E087726A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891" y="3187334"/>
              <a:ext cx="11555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puppets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22" name="Picture 1">
              <a:extLst>
                <a:ext uri="{FF2B5EF4-FFF2-40B4-BE49-F238E27FC236}">
                  <a16:creationId xmlns:a16="http://schemas.microsoft.com/office/drawing/2014/main" id="{9CEA5CC9-0A11-4C3C-B1A4-8D848DC57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128" y="2101414"/>
              <a:ext cx="1130747" cy="1113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6">
            <a:extLst>
              <a:ext uri="{FF2B5EF4-FFF2-40B4-BE49-F238E27FC236}">
                <a16:creationId xmlns:a16="http://schemas.microsoft.com/office/drawing/2014/main" id="{F77E9CEF-352C-428E-8046-E20165C4808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970338"/>
            <a:ext cx="1255713" cy="2051050"/>
            <a:chOff x="755649" y="3970034"/>
            <a:chExt cx="1256352" cy="2051886"/>
          </a:xfrm>
        </p:grpSpPr>
        <p:sp>
          <p:nvSpPr>
            <p:cNvPr id="12319" name="TextBox 10">
              <a:extLst>
                <a:ext uri="{FF2B5EF4-FFF2-40B4-BE49-F238E27FC236}">
                  <a16:creationId xmlns:a16="http://schemas.microsoft.com/office/drawing/2014/main" id="{972DED61-FF5B-42FD-B171-2EC1C8491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49" y="5375589"/>
              <a:ext cx="11274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games console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20" name="Picture 3">
              <a:extLst>
                <a:ext uri="{FF2B5EF4-FFF2-40B4-BE49-F238E27FC236}">
                  <a16:creationId xmlns:a16="http://schemas.microsoft.com/office/drawing/2014/main" id="{62CAF520-41A1-4B94-80B6-CB6CFBC99A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08" y="3970034"/>
              <a:ext cx="1245193" cy="1405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31">
            <a:extLst>
              <a:ext uri="{FF2B5EF4-FFF2-40B4-BE49-F238E27FC236}">
                <a16:creationId xmlns:a16="http://schemas.microsoft.com/office/drawing/2014/main" id="{5E293372-512A-4185-A045-A67FA5559B67}"/>
              </a:ext>
            </a:extLst>
          </p:cNvPr>
          <p:cNvGrpSpPr>
            <a:grpSpLocks/>
          </p:cNvGrpSpPr>
          <p:nvPr/>
        </p:nvGrpSpPr>
        <p:grpSpPr bwMode="auto">
          <a:xfrm>
            <a:off x="7370763" y="1938338"/>
            <a:ext cx="919162" cy="1617662"/>
            <a:chOff x="7370210" y="1938626"/>
            <a:chExt cx="919966" cy="1618040"/>
          </a:xfrm>
        </p:grpSpPr>
        <p:sp>
          <p:nvSpPr>
            <p:cNvPr id="12317" name="TextBox 9">
              <a:extLst>
                <a:ext uri="{FF2B5EF4-FFF2-40B4-BE49-F238E27FC236}">
                  <a16:creationId xmlns:a16="http://schemas.microsoft.com/office/drawing/2014/main" id="{F6F11726-022C-4A9D-8090-3156C70AF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0210" y="3187334"/>
              <a:ext cx="91996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tablet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18" name="Picture 16">
              <a:extLst>
                <a:ext uri="{FF2B5EF4-FFF2-40B4-BE49-F238E27FC236}">
                  <a16:creationId xmlns:a16="http://schemas.microsoft.com/office/drawing/2014/main" id="{53088BA8-6BAE-4E45-B49E-EC389ABA9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0584" y="1938626"/>
              <a:ext cx="799217" cy="1217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5">
            <a:extLst>
              <a:ext uri="{FF2B5EF4-FFF2-40B4-BE49-F238E27FC236}">
                <a16:creationId xmlns:a16="http://schemas.microsoft.com/office/drawing/2014/main" id="{6DECA326-2952-4C15-A880-F9C226BD75EA}"/>
              </a:ext>
            </a:extLst>
          </p:cNvPr>
          <p:cNvGrpSpPr>
            <a:grpSpLocks/>
          </p:cNvGrpSpPr>
          <p:nvPr/>
        </p:nvGrpSpPr>
        <p:grpSpPr bwMode="auto">
          <a:xfrm>
            <a:off x="2182813" y="4054475"/>
            <a:ext cx="1214437" cy="1966913"/>
            <a:chOff x="2183169" y="4055081"/>
            <a:chExt cx="1213382" cy="1966839"/>
          </a:xfrm>
        </p:grpSpPr>
        <p:sp>
          <p:nvSpPr>
            <p:cNvPr id="12315" name="TextBox 11">
              <a:extLst>
                <a:ext uri="{FF2B5EF4-FFF2-40B4-BE49-F238E27FC236}">
                  <a16:creationId xmlns:a16="http://schemas.microsoft.com/office/drawing/2014/main" id="{9101A640-4D8B-4701-9935-9B37BC6C6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8914" y="5375589"/>
              <a:ext cx="99840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cuddly toy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16" name="Picture 18">
              <a:extLst>
                <a:ext uri="{FF2B5EF4-FFF2-40B4-BE49-F238E27FC236}">
                  <a16:creationId xmlns:a16="http://schemas.microsoft.com/office/drawing/2014/main" id="{D01A53EF-31D0-4E85-9313-42A1B50DAF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3169" y="4055081"/>
              <a:ext cx="1213382" cy="1320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id="{EF121BCC-479A-400F-A47C-62AB66DC216F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2266950"/>
            <a:ext cx="1449387" cy="1566863"/>
            <a:chOff x="3808178" y="2266448"/>
            <a:chExt cx="1449820" cy="1567217"/>
          </a:xfrm>
        </p:grpSpPr>
        <p:sp>
          <p:nvSpPr>
            <p:cNvPr id="12313" name="TextBox 7">
              <a:extLst>
                <a:ext uri="{FF2B5EF4-FFF2-40B4-BE49-F238E27FC236}">
                  <a16:creationId xmlns:a16="http://schemas.microsoft.com/office/drawing/2014/main" id="{28122EA3-B790-4530-8F7D-53372F9EC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2944" y="3187334"/>
              <a:ext cx="121182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building bricks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14" name="Picture 21">
              <a:extLst>
                <a:ext uri="{FF2B5EF4-FFF2-40B4-BE49-F238E27FC236}">
                  <a16:creationId xmlns:a16="http://schemas.microsoft.com/office/drawing/2014/main" id="{C064A9D7-59AD-4FA2-BDBC-0EFEDD90D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178" y="2266448"/>
              <a:ext cx="1449820" cy="783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34">
            <a:extLst>
              <a:ext uri="{FF2B5EF4-FFF2-40B4-BE49-F238E27FC236}">
                <a16:creationId xmlns:a16="http://schemas.microsoft.com/office/drawing/2014/main" id="{936600C4-9F0E-4746-8F08-D61C3814792C}"/>
              </a:ext>
            </a:extLst>
          </p:cNvPr>
          <p:cNvGrpSpPr>
            <a:grpSpLocks/>
          </p:cNvGrpSpPr>
          <p:nvPr/>
        </p:nvGrpSpPr>
        <p:grpSpPr bwMode="auto">
          <a:xfrm>
            <a:off x="3892550" y="4000500"/>
            <a:ext cx="1352550" cy="2020888"/>
            <a:chOff x="3893110" y="4000763"/>
            <a:chExt cx="1352165" cy="2021157"/>
          </a:xfrm>
        </p:grpSpPr>
        <p:sp>
          <p:nvSpPr>
            <p:cNvPr id="12311" name="TextBox 12">
              <a:extLst>
                <a:ext uri="{FF2B5EF4-FFF2-40B4-BE49-F238E27FC236}">
                  <a16:creationId xmlns:a16="http://schemas.microsoft.com/office/drawing/2014/main" id="{BBC9943D-CBCB-4FC7-BEC9-8EFEAA5E45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3110" y="5375589"/>
              <a:ext cx="135216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electronic toy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12" name="Picture 22">
              <a:extLst>
                <a:ext uri="{FF2B5EF4-FFF2-40B4-BE49-F238E27FC236}">
                  <a16:creationId xmlns:a16="http://schemas.microsoft.com/office/drawing/2014/main" id="{AAA11F48-94A5-4896-AE3A-A98B427F5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210" y="4000763"/>
              <a:ext cx="651199" cy="137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32">
            <a:extLst>
              <a:ext uri="{FF2B5EF4-FFF2-40B4-BE49-F238E27FC236}">
                <a16:creationId xmlns:a16="http://schemas.microsoft.com/office/drawing/2014/main" id="{14359A69-43C0-42B2-A0B4-0EE58FA418E9}"/>
              </a:ext>
            </a:extLst>
          </p:cNvPr>
          <p:cNvGrpSpPr>
            <a:grpSpLocks/>
          </p:cNvGrpSpPr>
          <p:nvPr/>
        </p:nvGrpSpPr>
        <p:grpSpPr bwMode="auto">
          <a:xfrm>
            <a:off x="7272338" y="4318000"/>
            <a:ext cx="1116012" cy="1427163"/>
            <a:chOff x="7272037" y="4318753"/>
            <a:chExt cx="1116313" cy="1426168"/>
          </a:xfrm>
        </p:grpSpPr>
        <p:sp>
          <p:nvSpPr>
            <p:cNvPr id="12309" name="TextBox 14">
              <a:extLst>
                <a:ext uri="{FF2B5EF4-FFF2-40B4-BE49-F238E27FC236}">
                  <a16:creationId xmlns:a16="http://schemas.microsoft.com/office/drawing/2014/main" id="{35065B8F-2416-4DBB-B61F-A01C080B5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2037" y="5375589"/>
              <a:ext cx="11163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football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10" name="Picture 23">
              <a:extLst>
                <a:ext uri="{FF2B5EF4-FFF2-40B4-BE49-F238E27FC236}">
                  <a16:creationId xmlns:a16="http://schemas.microsoft.com/office/drawing/2014/main" id="{4BD3F425-DD0D-4AD1-BC6A-CA8C8A9A15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0210" y="4318753"/>
              <a:ext cx="924024" cy="921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7">
            <a:extLst>
              <a:ext uri="{FF2B5EF4-FFF2-40B4-BE49-F238E27FC236}">
                <a16:creationId xmlns:a16="http://schemas.microsoft.com/office/drawing/2014/main" id="{0699D286-1415-4CD3-99C9-7E7027074D0F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95488"/>
            <a:ext cx="828675" cy="1560512"/>
            <a:chOff x="755648" y="1995624"/>
            <a:chExt cx="828708" cy="1561042"/>
          </a:xfrm>
        </p:grpSpPr>
        <p:sp>
          <p:nvSpPr>
            <p:cNvPr id="12307" name="TextBox 5">
              <a:extLst>
                <a:ext uri="{FF2B5EF4-FFF2-40B4-BE49-F238E27FC236}">
                  <a16:creationId xmlns:a16="http://schemas.microsoft.com/office/drawing/2014/main" id="{31842173-A272-4292-871F-37341C527A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48" y="3187334"/>
              <a:ext cx="8287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doll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08" name="Picture 24">
              <a:extLst>
                <a:ext uri="{FF2B5EF4-FFF2-40B4-BE49-F238E27FC236}">
                  <a16:creationId xmlns:a16="http://schemas.microsoft.com/office/drawing/2014/main" id="{6F0D381B-7ACA-485B-9C8E-4872335A4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989" y="1995624"/>
              <a:ext cx="550440" cy="116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30">
            <a:extLst>
              <a:ext uri="{FF2B5EF4-FFF2-40B4-BE49-F238E27FC236}">
                <a16:creationId xmlns:a16="http://schemas.microsoft.com/office/drawing/2014/main" id="{2D96BE57-E8D9-4F47-911F-06E2F7E05598}"/>
              </a:ext>
            </a:extLst>
          </p:cNvPr>
          <p:cNvGrpSpPr>
            <a:grpSpLocks/>
          </p:cNvGrpSpPr>
          <p:nvPr/>
        </p:nvGrpSpPr>
        <p:grpSpPr bwMode="auto">
          <a:xfrm>
            <a:off x="5726113" y="1968500"/>
            <a:ext cx="1052512" cy="1587500"/>
            <a:chOff x="5726301" y="1968464"/>
            <a:chExt cx="1052374" cy="1588202"/>
          </a:xfrm>
        </p:grpSpPr>
        <p:sp>
          <p:nvSpPr>
            <p:cNvPr id="12305" name="TextBox 8">
              <a:extLst>
                <a:ext uri="{FF2B5EF4-FFF2-40B4-BE49-F238E27FC236}">
                  <a16:creationId xmlns:a16="http://schemas.microsoft.com/office/drawing/2014/main" id="{258508BA-3E7B-4EAF-A58F-3E58A9CAB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6301" y="3187334"/>
              <a:ext cx="10523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figures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06" name="Picture 25">
              <a:extLst>
                <a:ext uri="{FF2B5EF4-FFF2-40B4-BE49-F238E27FC236}">
                  <a16:creationId xmlns:a16="http://schemas.microsoft.com/office/drawing/2014/main" id="{667E5876-2DF4-493C-8E8F-5AE3ECE90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3135" y="1968464"/>
              <a:ext cx="849141" cy="1218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33">
            <a:extLst>
              <a:ext uri="{FF2B5EF4-FFF2-40B4-BE49-F238E27FC236}">
                <a16:creationId xmlns:a16="http://schemas.microsoft.com/office/drawing/2014/main" id="{C65D7EDC-61E5-45CF-99DB-D787B69D9229}"/>
              </a:ext>
            </a:extLst>
          </p:cNvPr>
          <p:cNvGrpSpPr>
            <a:grpSpLocks/>
          </p:cNvGrpSpPr>
          <p:nvPr/>
        </p:nvGrpSpPr>
        <p:grpSpPr bwMode="auto">
          <a:xfrm>
            <a:off x="5548313" y="4487863"/>
            <a:ext cx="1398587" cy="1257300"/>
            <a:chOff x="5548776" y="4487422"/>
            <a:chExt cx="1397858" cy="1257499"/>
          </a:xfrm>
        </p:grpSpPr>
        <p:sp>
          <p:nvSpPr>
            <p:cNvPr id="12303" name="TextBox 13">
              <a:extLst>
                <a:ext uri="{FF2B5EF4-FFF2-40B4-BE49-F238E27FC236}">
                  <a16:creationId xmlns:a16="http://schemas.microsoft.com/office/drawing/2014/main" id="{0F136372-1AF0-4B5C-918E-2A692BBDA6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1069" y="5375589"/>
              <a:ext cx="10151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bike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2304" name="Picture 26">
              <a:extLst>
                <a:ext uri="{FF2B5EF4-FFF2-40B4-BE49-F238E27FC236}">
                  <a16:creationId xmlns:a16="http://schemas.microsoft.com/office/drawing/2014/main" id="{B9B6BFAF-1F1C-4323-8B2C-6B7120114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8776" y="4487422"/>
              <a:ext cx="1397858" cy="88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itle 20">
            <a:extLst>
              <a:ext uri="{FF2B5EF4-FFF2-40B4-BE49-F238E27FC236}">
                <a16:creationId xmlns:a16="http://schemas.microsoft.com/office/drawing/2014/main" id="{E922CFF4-C1E1-45DE-A39B-4A6C368B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>
              <a:defRPr/>
            </a:pPr>
            <a:r>
              <a:rPr lang="en-GB" sz="3600" dirty="0">
                <a:latin typeface="+mn-lt"/>
              </a:rPr>
              <a:t>New Toys</a:t>
            </a:r>
            <a:br>
              <a:rPr lang="sl-SI" sz="3600" dirty="0">
                <a:latin typeface="+mn-lt"/>
              </a:rPr>
            </a:br>
            <a:r>
              <a:rPr lang="sl-SI" sz="1800" dirty="0">
                <a:latin typeface="+mn-lt"/>
              </a:rPr>
              <a:t>Nove igrače</a:t>
            </a:r>
            <a:endParaRPr lang="en-GB" sz="3600" dirty="0">
              <a:latin typeface="+mn-lt"/>
            </a:endParaRPr>
          </a:p>
        </p:txBody>
      </p:sp>
      <p:sp>
        <p:nvSpPr>
          <p:cNvPr id="12301" name="Rectangle 4">
            <a:extLst>
              <a:ext uri="{FF2B5EF4-FFF2-40B4-BE49-F238E27FC236}">
                <a16:creationId xmlns:a16="http://schemas.microsoft.com/office/drawing/2014/main" id="{582FA364-1817-4CA6-98DE-9362CE59E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52563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sl-SI">
                <a:solidFill>
                  <a:schemeClr val="tx1"/>
                </a:solidFill>
              </a:rPr>
              <a:t>There are lots of different toys in the world. Can you name any?</a:t>
            </a:r>
          </a:p>
        </p:txBody>
      </p:sp>
      <p:sp>
        <p:nvSpPr>
          <p:cNvPr id="12302" name="Rectangle 4">
            <a:extLst>
              <a:ext uri="{FF2B5EF4-FFF2-40B4-BE49-F238E27FC236}">
                <a16:creationId xmlns:a16="http://schemas.microsoft.com/office/drawing/2014/main" id="{BDFF7DC8-5E4C-4AA0-BF1E-E1F157259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" y="1719263"/>
            <a:ext cx="7632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 sz="1600">
                <a:solidFill>
                  <a:schemeClr val="tx1"/>
                </a:solidFill>
              </a:rPr>
              <a:t>Zelo veliko različnih igrač poznamo. Lahko poimenuješ katero?</a:t>
            </a:r>
            <a:endParaRPr lang="en-GB" altLang="sl-SI" sz="1600">
              <a:solidFill>
                <a:schemeClr val="tx1"/>
              </a:solidFill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0E7DC781-9D6D-4B08-AEB8-6B17104A3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50711" y="702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>
            <a:extLst>
              <a:ext uri="{FF2B5EF4-FFF2-40B4-BE49-F238E27FC236}">
                <a16:creationId xmlns:a16="http://schemas.microsoft.com/office/drawing/2014/main" id="{3562C232-8A42-4EDB-BE7F-E96AC23DD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>
              <a:defRPr/>
            </a:pPr>
            <a:r>
              <a:rPr lang="en-GB" sz="3600" dirty="0">
                <a:latin typeface="+mn-lt"/>
              </a:rPr>
              <a:t>Old Toys</a:t>
            </a:r>
            <a:br>
              <a:rPr lang="sl-SI" sz="3600" dirty="0">
                <a:latin typeface="+mn-lt"/>
              </a:rPr>
            </a:br>
            <a:r>
              <a:rPr lang="sl-SI" sz="1800" dirty="0">
                <a:latin typeface="+mn-lt"/>
              </a:rPr>
              <a:t>stare igrače</a:t>
            </a:r>
            <a:endParaRPr lang="en-GB" sz="3600" dirty="0">
              <a:latin typeface="+mn-lt"/>
            </a:endParaRP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6E59A263-6B8F-4F4D-909E-5E30C80F7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" y="1409700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sl-SI">
                <a:solidFill>
                  <a:schemeClr val="tx1"/>
                </a:solidFill>
              </a:rPr>
              <a:t>Can you name any old toys?</a:t>
            </a:r>
          </a:p>
        </p:txBody>
      </p:sp>
      <p:grpSp>
        <p:nvGrpSpPr>
          <p:cNvPr id="5" name="Group 37">
            <a:extLst>
              <a:ext uri="{FF2B5EF4-FFF2-40B4-BE49-F238E27FC236}">
                <a16:creationId xmlns:a16="http://schemas.microsoft.com/office/drawing/2014/main" id="{20231A22-9842-4654-B8BC-4C3CB4473971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928813"/>
            <a:ext cx="1100137" cy="2032000"/>
            <a:chOff x="770481" y="1928814"/>
            <a:chExt cx="1098902" cy="2032481"/>
          </a:xfrm>
        </p:grpSpPr>
        <p:sp>
          <p:nvSpPr>
            <p:cNvPr id="13350" name="TextBox 17">
              <a:extLst>
                <a:ext uri="{FF2B5EF4-FFF2-40B4-BE49-F238E27FC236}">
                  <a16:creationId xmlns:a16="http://schemas.microsoft.com/office/drawing/2014/main" id="{9A97775B-F3D2-426D-802A-114DD13D04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481" y="3314964"/>
              <a:ext cx="107536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rocking horse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51" name="Picture 1">
              <a:extLst>
                <a:ext uri="{FF2B5EF4-FFF2-40B4-BE49-F238E27FC236}">
                  <a16:creationId xmlns:a16="http://schemas.microsoft.com/office/drawing/2014/main" id="{FB47C98C-FF3E-4E29-BA86-ADFBA6515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170" y="1928814"/>
              <a:ext cx="1062213" cy="138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7">
            <a:extLst>
              <a:ext uri="{FF2B5EF4-FFF2-40B4-BE49-F238E27FC236}">
                <a16:creationId xmlns:a16="http://schemas.microsoft.com/office/drawing/2014/main" id="{609F1B8A-F18C-498C-AB01-24EFFD624AEF}"/>
              </a:ext>
            </a:extLst>
          </p:cNvPr>
          <p:cNvGrpSpPr>
            <a:grpSpLocks/>
          </p:cNvGrpSpPr>
          <p:nvPr/>
        </p:nvGrpSpPr>
        <p:grpSpPr bwMode="auto">
          <a:xfrm>
            <a:off x="2357438" y="1946275"/>
            <a:ext cx="1001712" cy="1738313"/>
            <a:chOff x="2356863" y="1946226"/>
            <a:chExt cx="1001917" cy="1738070"/>
          </a:xfrm>
        </p:grpSpPr>
        <p:sp>
          <p:nvSpPr>
            <p:cNvPr id="13348" name="TextBox 16">
              <a:extLst>
                <a:ext uri="{FF2B5EF4-FFF2-40B4-BE49-F238E27FC236}">
                  <a16:creationId xmlns:a16="http://schemas.microsoft.com/office/drawing/2014/main" id="{E819757D-AB38-46F1-9A05-B9A4F3838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2251" y="3314964"/>
              <a:ext cx="9665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ragdoll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49" name="Picture 2">
              <a:extLst>
                <a:ext uri="{FF2B5EF4-FFF2-40B4-BE49-F238E27FC236}">
                  <a16:creationId xmlns:a16="http://schemas.microsoft.com/office/drawing/2014/main" id="{1BFC4F34-892B-451E-BB67-8685FB8C9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863" y="1946226"/>
              <a:ext cx="954834" cy="14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40">
            <a:extLst>
              <a:ext uri="{FF2B5EF4-FFF2-40B4-BE49-F238E27FC236}">
                <a16:creationId xmlns:a16="http://schemas.microsoft.com/office/drawing/2014/main" id="{7DFA82D1-193E-4A46-8E66-28BE36B14FE7}"/>
              </a:ext>
            </a:extLst>
          </p:cNvPr>
          <p:cNvGrpSpPr>
            <a:grpSpLocks/>
          </p:cNvGrpSpPr>
          <p:nvPr/>
        </p:nvGrpSpPr>
        <p:grpSpPr bwMode="auto">
          <a:xfrm>
            <a:off x="3422650" y="4567238"/>
            <a:ext cx="1292225" cy="1554162"/>
            <a:chOff x="3422752" y="4567652"/>
            <a:chExt cx="1291838" cy="1554141"/>
          </a:xfrm>
        </p:grpSpPr>
        <p:sp>
          <p:nvSpPr>
            <p:cNvPr id="13346" name="TextBox 19">
              <a:extLst>
                <a:ext uri="{FF2B5EF4-FFF2-40B4-BE49-F238E27FC236}">
                  <a16:creationId xmlns:a16="http://schemas.microsoft.com/office/drawing/2014/main" id="{71E5D7BE-0A20-4BA6-B5C5-8D11B1337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752" y="5475462"/>
              <a:ext cx="12918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pull-along toy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47" name="Picture 3">
              <a:extLst>
                <a:ext uri="{FF2B5EF4-FFF2-40B4-BE49-F238E27FC236}">
                  <a16:creationId xmlns:a16="http://schemas.microsoft.com/office/drawing/2014/main" id="{688A8645-FBF9-4217-8BD6-5E039468B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439" y="4567652"/>
              <a:ext cx="1027105" cy="907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43">
            <a:extLst>
              <a:ext uri="{FF2B5EF4-FFF2-40B4-BE49-F238E27FC236}">
                <a16:creationId xmlns:a16="http://schemas.microsoft.com/office/drawing/2014/main" id="{A908D57B-D843-4770-9C8B-51091D9A51FE}"/>
              </a:ext>
            </a:extLst>
          </p:cNvPr>
          <p:cNvGrpSpPr>
            <a:grpSpLocks/>
          </p:cNvGrpSpPr>
          <p:nvPr/>
        </p:nvGrpSpPr>
        <p:grpSpPr bwMode="auto">
          <a:xfrm>
            <a:off x="7218363" y="4191000"/>
            <a:ext cx="1147762" cy="1930400"/>
            <a:chOff x="7217762" y="4191161"/>
            <a:chExt cx="1148074" cy="1930632"/>
          </a:xfrm>
        </p:grpSpPr>
        <p:sp>
          <p:nvSpPr>
            <p:cNvPr id="13344" name="TextBox 23">
              <a:extLst>
                <a:ext uri="{FF2B5EF4-FFF2-40B4-BE49-F238E27FC236}">
                  <a16:creationId xmlns:a16="http://schemas.microsoft.com/office/drawing/2014/main" id="{623577FF-2DED-434B-AD08-C979F0117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7762" y="5475462"/>
              <a:ext cx="114807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roly-poly toy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45" name="Picture 27">
              <a:extLst>
                <a:ext uri="{FF2B5EF4-FFF2-40B4-BE49-F238E27FC236}">
                  <a16:creationId xmlns:a16="http://schemas.microsoft.com/office/drawing/2014/main" id="{B7E91B81-101B-4D73-8F86-80DC38C593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4706" y="4191161"/>
              <a:ext cx="993910" cy="1284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39">
            <a:extLst>
              <a:ext uri="{FF2B5EF4-FFF2-40B4-BE49-F238E27FC236}">
                <a16:creationId xmlns:a16="http://schemas.microsoft.com/office/drawing/2014/main" id="{1D16BDDB-511B-46EB-A79B-193EC74CC692}"/>
              </a:ext>
            </a:extLst>
          </p:cNvPr>
          <p:cNvGrpSpPr>
            <a:grpSpLocks/>
          </p:cNvGrpSpPr>
          <p:nvPr/>
        </p:nvGrpSpPr>
        <p:grpSpPr bwMode="auto">
          <a:xfrm>
            <a:off x="1957388" y="3967163"/>
            <a:ext cx="1354137" cy="1878012"/>
            <a:chOff x="1956897" y="3967081"/>
            <a:chExt cx="1354800" cy="1877713"/>
          </a:xfrm>
        </p:grpSpPr>
        <p:sp>
          <p:nvSpPr>
            <p:cNvPr id="13342" name="TextBox 24">
              <a:extLst>
                <a:ext uri="{FF2B5EF4-FFF2-40B4-BE49-F238E27FC236}">
                  <a16:creationId xmlns:a16="http://schemas.microsoft.com/office/drawing/2014/main" id="{CDA9CEDE-D770-4BA4-914B-38DD11504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897" y="5475462"/>
              <a:ext cx="1354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teddy bear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43" name="Picture 28">
              <a:extLst>
                <a:ext uri="{FF2B5EF4-FFF2-40B4-BE49-F238E27FC236}">
                  <a16:creationId xmlns:a16="http://schemas.microsoft.com/office/drawing/2014/main" id="{BB9FEBBC-3271-4C14-A377-BD404CD31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2348" y="3967081"/>
              <a:ext cx="1056312" cy="1508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45">
            <a:extLst>
              <a:ext uri="{FF2B5EF4-FFF2-40B4-BE49-F238E27FC236}">
                <a16:creationId xmlns:a16="http://schemas.microsoft.com/office/drawing/2014/main" id="{661626AC-9029-48A6-ABBF-E1E596DBF07B}"/>
              </a:ext>
            </a:extLst>
          </p:cNvPr>
          <p:cNvGrpSpPr>
            <a:grpSpLocks/>
          </p:cNvGrpSpPr>
          <p:nvPr/>
        </p:nvGrpSpPr>
        <p:grpSpPr bwMode="auto">
          <a:xfrm>
            <a:off x="5588000" y="1909763"/>
            <a:ext cx="1169988" cy="1774825"/>
            <a:chOff x="5588188" y="1909631"/>
            <a:chExt cx="1170582" cy="1774665"/>
          </a:xfrm>
        </p:grpSpPr>
        <p:sp>
          <p:nvSpPr>
            <p:cNvPr id="13340" name="TextBox 22">
              <a:extLst>
                <a:ext uri="{FF2B5EF4-FFF2-40B4-BE49-F238E27FC236}">
                  <a16:creationId xmlns:a16="http://schemas.microsoft.com/office/drawing/2014/main" id="{48F2F4AF-4094-4C7F-A21B-4BE2B8EE89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8188" y="3314964"/>
              <a:ext cx="11705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tin robot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41" name="Picture 29">
              <a:extLst>
                <a:ext uri="{FF2B5EF4-FFF2-40B4-BE49-F238E27FC236}">
                  <a16:creationId xmlns:a16="http://schemas.microsoft.com/office/drawing/2014/main" id="{AD2BC0B5-E8B7-4137-9840-F1FB317BC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419" y="1909631"/>
              <a:ext cx="921742" cy="144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46">
            <a:extLst>
              <a:ext uri="{FF2B5EF4-FFF2-40B4-BE49-F238E27FC236}">
                <a16:creationId xmlns:a16="http://schemas.microsoft.com/office/drawing/2014/main" id="{2D513FE4-DE49-4CF6-8BD9-CA727EA261EA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2847975"/>
            <a:ext cx="1565275" cy="836613"/>
            <a:chOff x="3674358" y="2848440"/>
            <a:chExt cx="1566250" cy="835856"/>
          </a:xfrm>
        </p:grpSpPr>
        <p:sp>
          <p:nvSpPr>
            <p:cNvPr id="13338" name="TextBox 26">
              <a:extLst>
                <a:ext uri="{FF2B5EF4-FFF2-40B4-BE49-F238E27FC236}">
                  <a16:creationId xmlns:a16="http://schemas.microsoft.com/office/drawing/2014/main" id="{EB3ADE93-428B-4936-B4F8-2B3EB8504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4425" y="3314964"/>
              <a:ext cx="10861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train set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39" name="Picture 30">
              <a:extLst>
                <a:ext uri="{FF2B5EF4-FFF2-40B4-BE49-F238E27FC236}">
                  <a16:creationId xmlns:a16="http://schemas.microsoft.com/office/drawing/2014/main" id="{D7030562-D5E5-4ADC-8866-5B971C7B1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358" y="2848440"/>
              <a:ext cx="1566250" cy="28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38">
            <a:extLst>
              <a:ext uri="{FF2B5EF4-FFF2-40B4-BE49-F238E27FC236}">
                <a16:creationId xmlns:a16="http://schemas.microsoft.com/office/drawing/2014/main" id="{7224292E-8A6D-4518-BFC3-2B92A5BCF115}"/>
              </a:ext>
            </a:extLst>
          </p:cNvPr>
          <p:cNvGrpSpPr>
            <a:grpSpLocks/>
          </p:cNvGrpSpPr>
          <p:nvPr/>
        </p:nvGrpSpPr>
        <p:grpSpPr bwMode="auto">
          <a:xfrm>
            <a:off x="785813" y="4049713"/>
            <a:ext cx="1060450" cy="2071687"/>
            <a:chOff x="785884" y="4049452"/>
            <a:chExt cx="1059958" cy="2072341"/>
          </a:xfrm>
        </p:grpSpPr>
        <p:sp>
          <p:nvSpPr>
            <p:cNvPr id="13334" name="TextBox 21">
              <a:extLst>
                <a:ext uri="{FF2B5EF4-FFF2-40B4-BE49-F238E27FC236}">
                  <a16:creationId xmlns:a16="http://schemas.microsoft.com/office/drawing/2014/main" id="{16588DA4-9F79-4296-8199-1B58D9F2E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884" y="5475462"/>
              <a:ext cx="105995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toy soldiers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grpSp>
          <p:nvGrpSpPr>
            <p:cNvPr id="13335" name="Group 33">
              <a:extLst>
                <a:ext uri="{FF2B5EF4-FFF2-40B4-BE49-F238E27FC236}">
                  <a16:creationId xmlns:a16="http://schemas.microsoft.com/office/drawing/2014/main" id="{A5FE514C-6DE1-463F-9058-D703E92D78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5457" y="4049452"/>
              <a:ext cx="872793" cy="1441764"/>
              <a:chOff x="826500" y="4076611"/>
              <a:chExt cx="872793" cy="1441764"/>
            </a:xfrm>
          </p:grpSpPr>
          <p:pic>
            <p:nvPicPr>
              <p:cNvPr id="13336" name="Picture 31">
                <a:extLst>
                  <a:ext uri="{FF2B5EF4-FFF2-40B4-BE49-F238E27FC236}">
                    <a16:creationId xmlns:a16="http://schemas.microsoft.com/office/drawing/2014/main" id="{23353767-C24C-4A30-AB45-96B931A09F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500" y="4547391"/>
                <a:ext cx="478315" cy="970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37" name="Picture 32">
                <a:extLst>
                  <a:ext uri="{FF2B5EF4-FFF2-40B4-BE49-F238E27FC236}">
                    <a16:creationId xmlns:a16="http://schemas.microsoft.com/office/drawing/2014/main" id="{B28DB309-6862-4F18-BA1E-A01E94AEDB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2736" y="4076611"/>
                <a:ext cx="386557" cy="144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1" name="Group 42">
            <a:extLst>
              <a:ext uri="{FF2B5EF4-FFF2-40B4-BE49-F238E27FC236}">
                <a16:creationId xmlns:a16="http://schemas.microsoft.com/office/drawing/2014/main" id="{49B6564B-D293-4669-A4C9-2233D3AB3696}"/>
              </a:ext>
            </a:extLst>
          </p:cNvPr>
          <p:cNvGrpSpPr>
            <a:grpSpLocks/>
          </p:cNvGrpSpPr>
          <p:nvPr/>
        </p:nvGrpSpPr>
        <p:grpSpPr bwMode="auto">
          <a:xfrm>
            <a:off x="5980113" y="4432300"/>
            <a:ext cx="1127125" cy="1689100"/>
            <a:chOff x="5980438" y="4432728"/>
            <a:chExt cx="1126267" cy="1689065"/>
          </a:xfrm>
        </p:grpSpPr>
        <p:sp>
          <p:nvSpPr>
            <p:cNvPr id="13332" name="TextBox 25">
              <a:extLst>
                <a:ext uri="{FF2B5EF4-FFF2-40B4-BE49-F238E27FC236}">
                  <a16:creationId xmlns:a16="http://schemas.microsoft.com/office/drawing/2014/main" id="{88D79108-4287-45B0-A6E9-D1B1950E8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438" y="5475462"/>
              <a:ext cx="112626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spinning top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33" name="Picture 34">
              <a:extLst>
                <a:ext uri="{FF2B5EF4-FFF2-40B4-BE49-F238E27FC236}">
                  <a16:creationId xmlns:a16="http://schemas.microsoft.com/office/drawing/2014/main" id="{FAAF52E0-CBA0-4C7B-968B-A8D3D7A72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1850" y="4432728"/>
              <a:ext cx="1004855" cy="104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959C6B89-B922-4D4B-8A16-B25A86C63C05}"/>
              </a:ext>
            </a:extLst>
          </p:cNvPr>
          <p:cNvGrpSpPr>
            <a:grpSpLocks/>
          </p:cNvGrpSpPr>
          <p:nvPr/>
        </p:nvGrpSpPr>
        <p:grpSpPr bwMode="auto">
          <a:xfrm>
            <a:off x="4826000" y="4579938"/>
            <a:ext cx="1042988" cy="1265237"/>
            <a:chOff x="4825645" y="4580724"/>
            <a:chExt cx="1043738" cy="1264070"/>
          </a:xfrm>
        </p:grpSpPr>
        <p:sp>
          <p:nvSpPr>
            <p:cNvPr id="13330" name="TextBox 15">
              <a:extLst>
                <a:ext uri="{FF2B5EF4-FFF2-40B4-BE49-F238E27FC236}">
                  <a16:creationId xmlns:a16="http://schemas.microsoft.com/office/drawing/2014/main" id="{DD9CB996-7458-45B5-B363-F15B4A571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5645" y="5475462"/>
              <a:ext cx="10437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marbles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31" name="Picture 35">
              <a:extLst>
                <a:ext uri="{FF2B5EF4-FFF2-40B4-BE49-F238E27FC236}">
                  <a16:creationId xmlns:a16="http://schemas.microsoft.com/office/drawing/2014/main" id="{40681BCF-866A-4064-84E2-423B37E55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259" y="4580724"/>
              <a:ext cx="989840" cy="910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8990702B-0AFA-47DF-A131-94E12C73DC4D}"/>
              </a:ext>
            </a:extLst>
          </p:cNvPr>
          <p:cNvGrpSpPr>
            <a:grpSpLocks/>
          </p:cNvGrpSpPr>
          <p:nvPr/>
        </p:nvGrpSpPr>
        <p:grpSpPr bwMode="auto">
          <a:xfrm>
            <a:off x="7138988" y="2100263"/>
            <a:ext cx="1131887" cy="1860550"/>
            <a:chOff x="7138283" y="2100405"/>
            <a:chExt cx="1132980" cy="1860890"/>
          </a:xfrm>
        </p:grpSpPr>
        <p:sp>
          <p:nvSpPr>
            <p:cNvPr id="13328" name="TextBox 18">
              <a:extLst>
                <a:ext uri="{FF2B5EF4-FFF2-40B4-BE49-F238E27FC236}">
                  <a16:creationId xmlns:a16="http://schemas.microsoft.com/office/drawing/2014/main" id="{80AD1B13-4527-4101-A78C-AC12004E2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4706" y="3314964"/>
              <a:ext cx="92801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-18"/>
                  <a:cs typeface="Sassoon Infant Rg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sl-SI" b="1">
                  <a:solidFill>
                    <a:schemeClr val="tx1"/>
                  </a:solidFill>
                </a:rPr>
                <a:t>doll’s house</a:t>
              </a:r>
              <a:endParaRPr lang="en-GB" altLang="sl-SI">
                <a:solidFill>
                  <a:schemeClr val="tx1"/>
                </a:solidFill>
              </a:endParaRPr>
            </a:p>
          </p:txBody>
        </p:sp>
        <p:pic>
          <p:nvPicPr>
            <p:cNvPr id="13329" name="Picture 36">
              <a:extLst>
                <a:ext uri="{FF2B5EF4-FFF2-40B4-BE49-F238E27FC236}">
                  <a16:creationId xmlns:a16="http://schemas.microsoft.com/office/drawing/2014/main" id="{408DBBA0-3C07-4D94-A59B-6606F85A0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283" y="2100405"/>
              <a:ext cx="1132980" cy="1204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7" name="Rectangle 4">
            <a:extLst>
              <a:ext uri="{FF2B5EF4-FFF2-40B4-BE49-F238E27FC236}">
                <a16:creationId xmlns:a16="http://schemas.microsoft.com/office/drawing/2014/main" id="{7E7B6DFF-3F52-4A93-B7CF-0DA0A4E51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" y="1666875"/>
            <a:ext cx="7632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 sz="1600">
                <a:solidFill>
                  <a:schemeClr val="tx1"/>
                </a:solidFill>
              </a:rPr>
              <a:t>Ali lahko morda poimenuješ kakšno izmed starih igrač?</a:t>
            </a:r>
            <a:endParaRPr lang="en-GB" altLang="sl-SI" sz="1600">
              <a:solidFill>
                <a:schemeClr val="tx1"/>
              </a:solidFill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EECD7462-5735-4548-94E8-4FBB0FE42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80113" y="7310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>
            <a:extLst>
              <a:ext uri="{FF2B5EF4-FFF2-40B4-BE49-F238E27FC236}">
                <a16:creationId xmlns:a16="http://schemas.microsoft.com/office/drawing/2014/main" id="{1D957B95-ECD1-432E-8B14-6B1ADC36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519113"/>
            <a:ext cx="8220075" cy="995362"/>
          </a:xfrm>
        </p:spPr>
        <p:txBody>
          <a:bodyPr/>
          <a:lstStyle/>
          <a:p>
            <a:pPr algn="ctr">
              <a:defRPr/>
            </a:pPr>
            <a:r>
              <a:rPr lang="en-GB" sz="3600" dirty="0">
                <a:latin typeface="+mn-lt"/>
              </a:rPr>
              <a:t>What Are the Differences?</a:t>
            </a:r>
            <a:br>
              <a:rPr lang="sl-SI" sz="3600" dirty="0">
                <a:latin typeface="+mn-lt"/>
              </a:rPr>
            </a:br>
            <a:r>
              <a:rPr lang="sl-SI" sz="2000" dirty="0">
                <a:latin typeface="+mn-lt"/>
              </a:rPr>
              <a:t>V čem je razlika?</a:t>
            </a:r>
            <a:endParaRPr lang="en-GB" sz="3600" dirty="0">
              <a:latin typeface="+mn-lt"/>
            </a:endParaRP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FACA09A3-5DB4-49E1-8565-EF9D6E429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73200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sl-SI">
                <a:solidFill>
                  <a:schemeClr val="tx1"/>
                </a:solidFill>
              </a:rPr>
              <a:t>Old and new toys have lots of differences. Can you think of any?</a:t>
            </a: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59870A9A-A681-4AF9-994A-8CF3653CC34B}"/>
              </a:ext>
            </a:extLst>
          </p:cNvPr>
          <p:cNvSpPr/>
          <p:nvPr/>
        </p:nvSpPr>
        <p:spPr>
          <a:xfrm>
            <a:off x="755650" y="1920875"/>
            <a:ext cx="2293938" cy="2292350"/>
          </a:xfrm>
          <a:prstGeom prst="ellipse">
            <a:avLst/>
          </a:prstGeom>
          <a:solidFill>
            <a:srgbClr val="EC7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What are they made from?</a:t>
            </a:r>
            <a:endParaRPr lang="sl-SI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sl-SI" sz="1600" dirty="0">
                <a:solidFill>
                  <a:schemeClr val="tx1"/>
                </a:solidFill>
              </a:rPr>
              <a:t>Iz česa so narejene?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618194-BAE3-448E-A964-30EBF56B27AF}"/>
              </a:ext>
            </a:extLst>
          </p:cNvPr>
          <p:cNvSpPr/>
          <p:nvPr/>
        </p:nvSpPr>
        <p:spPr>
          <a:xfrm>
            <a:off x="2752725" y="2752725"/>
            <a:ext cx="2293938" cy="2293938"/>
          </a:xfrm>
          <a:prstGeom prst="ellipse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How are they made?</a:t>
            </a:r>
            <a:endParaRPr lang="sl-SI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sl-SI" sz="1600" dirty="0">
                <a:solidFill>
                  <a:schemeClr val="tx1"/>
                </a:solidFill>
              </a:rPr>
              <a:t>Kako so narejene?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00BFB7-4363-4856-AACB-FF2724806E97}"/>
              </a:ext>
            </a:extLst>
          </p:cNvPr>
          <p:cNvSpPr/>
          <p:nvPr/>
        </p:nvSpPr>
        <p:spPr>
          <a:xfrm>
            <a:off x="1042988" y="3798888"/>
            <a:ext cx="2293937" cy="2293937"/>
          </a:xfrm>
          <a:prstGeom prst="ellipse">
            <a:avLst/>
          </a:prstGeom>
          <a:solidFill>
            <a:srgbClr val="A67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How do they move?</a:t>
            </a:r>
            <a:endParaRPr lang="sl-SI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sl-SI" sz="1600" dirty="0">
                <a:solidFill>
                  <a:schemeClr val="tx1"/>
                </a:solidFill>
              </a:rPr>
              <a:t>Kako se pomikajo?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14343" name="Picture 3">
            <a:extLst>
              <a:ext uri="{FF2B5EF4-FFF2-40B4-BE49-F238E27FC236}">
                <a16:creationId xmlns:a16="http://schemas.microsoft.com/office/drawing/2014/main" id="{93DEC757-A1B7-46F2-A2FE-4916C164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2027238"/>
            <a:ext cx="3316287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4">
            <a:extLst>
              <a:ext uri="{FF2B5EF4-FFF2-40B4-BE49-F238E27FC236}">
                <a16:creationId xmlns:a16="http://schemas.microsoft.com/office/drawing/2014/main" id="{F21F6043-3BAD-416A-A427-D28AEACA7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749425"/>
            <a:ext cx="7632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 sz="1600">
                <a:solidFill>
                  <a:schemeClr val="tx1"/>
                </a:solidFill>
              </a:rPr>
              <a:t>Razmisli, po čem se stare in nove igrače razlikujejo.</a:t>
            </a:r>
            <a:endParaRPr lang="en-GB" altLang="sl-SI" sz="1600">
              <a:solidFill>
                <a:schemeClr val="tx1"/>
              </a:solidFill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351F44A0-6C35-4297-AA01-99D34AD3C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182" y="86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>
            <a:extLst>
              <a:ext uri="{FF2B5EF4-FFF2-40B4-BE49-F238E27FC236}">
                <a16:creationId xmlns:a16="http://schemas.microsoft.com/office/drawing/2014/main" id="{7E12BE62-E8DC-4AEF-A606-B3F0C47C5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52387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sl-SI" sz="3600" b="1"/>
              <a:t>What Are They Made From?</a:t>
            </a:r>
            <a:endParaRPr lang="sl-SI" altLang="sl-SI" sz="36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2400" b="1"/>
              <a:t>Iz česa so narejene?</a:t>
            </a:r>
            <a:endParaRPr lang="en-GB" altLang="sl-SI" sz="2400" b="1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65BA8E05-8C8A-4730-976D-016CA006E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sl-SI">
                <a:solidFill>
                  <a:schemeClr val="tx1"/>
                </a:solidFill>
              </a:rPr>
              <a:t>Old and new toys are usually made from different materials. </a:t>
            </a:r>
            <a:br>
              <a:rPr lang="en-GB" altLang="sl-SI">
                <a:solidFill>
                  <a:schemeClr val="tx1"/>
                </a:solidFill>
              </a:rPr>
            </a:br>
            <a:r>
              <a:rPr lang="en-GB" altLang="sl-SI">
                <a:solidFill>
                  <a:schemeClr val="tx1"/>
                </a:solidFill>
              </a:rPr>
              <a:t>Can you name any materials?</a:t>
            </a:r>
          </a:p>
        </p:txBody>
      </p:sp>
      <p:grpSp>
        <p:nvGrpSpPr>
          <p:cNvPr id="5" name="Group 24">
            <a:extLst>
              <a:ext uri="{FF2B5EF4-FFF2-40B4-BE49-F238E27FC236}">
                <a16:creationId xmlns:a16="http://schemas.microsoft.com/office/drawing/2014/main" id="{6A6FF186-A11D-4EC6-955A-9714A9B0C80E}"/>
              </a:ext>
            </a:extLst>
          </p:cNvPr>
          <p:cNvGrpSpPr>
            <a:grpSpLocks/>
          </p:cNvGrpSpPr>
          <p:nvPr/>
        </p:nvGrpSpPr>
        <p:grpSpPr bwMode="auto">
          <a:xfrm>
            <a:off x="4640263" y="2487613"/>
            <a:ext cx="1806575" cy="1479550"/>
            <a:chOff x="4639796" y="2488184"/>
            <a:chExt cx="1806481" cy="1479496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AE61F159-49F5-4D7F-8FA8-EF35B2B089FD}"/>
                </a:ext>
              </a:extLst>
            </p:cNvPr>
            <p:cNvSpPr/>
            <p:nvPr/>
          </p:nvSpPr>
          <p:spPr>
            <a:xfrm>
              <a:off x="4639796" y="3435886"/>
              <a:ext cx="1806481" cy="531794"/>
            </a:xfrm>
            <a:prstGeom prst="roundRect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plastic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5385" name="Picture 3">
              <a:extLst>
                <a:ext uri="{FF2B5EF4-FFF2-40B4-BE49-F238E27FC236}">
                  <a16:creationId xmlns:a16="http://schemas.microsoft.com/office/drawing/2014/main" id="{BE96FC26-B8A0-4770-A026-7182ABBA2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600000">
              <a:off x="5216186" y="1960820"/>
              <a:ext cx="527364" cy="1582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3">
            <a:extLst>
              <a:ext uri="{FF2B5EF4-FFF2-40B4-BE49-F238E27FC236}">
                <a16:creationId xmlns:a16="http://schemas.microsoft.com/office/drawing/2014/main" id="{9E338053-475C-428F-8A6C-E5828AC8DF83}"/>
              </a:ext>
            </a:extLst>
          </p:cNvPr>
          <p:cNvGrpSpPr>
            <a:grpSpLocks/>
          </p:cNvGrpSpPr>
          <p:nvPr/>
        </p:nvGrpSpPr>
        <p:grpSpPr bwMode="auto">
          <a:xfrm>
            <a:off x="2697163" y="2139950"/>
            <a:ext cx="1806575" cy="1827213"/>
            <a:chOff x="2697723" y="2140018"/>
            <a:chExt cx="1806481" cy="1827662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9CFC6BC-3CC2-4271-A47F-93719AD0F079}"/>
                </a:ext>
              </a:extLst>
            </p:cNvPr>
            <p:cNvSpPr/>
            <p:nvPr/>
          </p:nvSpPr>
          <p:spPr>
            <a:xfrm>
              <a:off x="2697723" y="3435736"/>
              <a:ext cx="1806481" cy="531944"/>
            </a:xfrm>
            <a:prstGeom prst="roundRect">
              <a:avLst/>
            </a:prstGeom>
            <a:solidFill>
              <a:srgbClr val="EC73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metal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5383" name="Picture 15">
              <a:extLst>
                <a:ext uri="{FF2B5EF4-FFF2-40B4-BE49-F238E27FC236}">
                  <a16:creationId xmlns:a16="http://schemas.microsoft.com/office/drawing/2014/main" id="{1511F4F6-2EEA-41AF-B474-9AA8FCAA9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046" y="2140018"/>
              <a:ext cx="1403497" cy="122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28">
            <a:extLst>
              <a:ext uri="{FF2B5EF4-FFF2-40B4-BE49-F238E27FC236}">
                <a16:creationId xmlns:a16="http://schemas.microsoft.com/office/drawing/2014/main" id="{B828AA5C-2199-4D0E-B6B9-0087ED2E17B9}"/>
              </a:ext>
            </a:extLst>
          </p:cNvPr>
          <p:cNvGrpSpPr>
            <a:grpSpLocks/>
          </p:cNvGrpSpPr>
          <p:nvPr/>
        </p:nvGrpSpPr>
        <p:grpSpPr bwMode="auto">
          <a:xfrm>
            <a:off x="2665413" y="4198938"/>
            <a:ext cx="1806575" cy="1893887"/>
            <a:chOff x="1731314" y="4199359"/>
            <a:chExt cx="1806481" cy="189346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9F4FA8C-3622-4359-B02E-9F6C773FB543}"/>
                </a:ext>
              </a:extLst>
            </p:cNvPr>
            <p:cNvSpPr/>
            <p:nvPr/>
          </p:nvSpPr>
          <p:spPr>
            <a:xfrm>
              <a:off x="1731314" y="5561131"/>
              <a:ext cx="1806481" cy="531694"/>
            </a:xfrm>
            <a:prstGeom prst="roundRect">
              <a:avLst/>
            </a:prstGeom>
            <a:solidFill>
              <a:srgbClr val="EC73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cotton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5381" name="Picture 16">
              <a:extLst>
                <a:ext uri="{FF2B5EF4-FFF2-40B4-BE49-F238E27FC236}">
                  <a16:creationId xmlns:a16="http://schemas.microsoft.com/office/drawing/2014/main" id="{2F6B2F90-2010-4985-8919-403225C1F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875" y="4199359"/>
              <a:ext cx="1258935" cy="120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25">
            <a:extLst>
              <a:ext uri="{FF2B5EF4-FFF2-40B4-BE49-F238E27FC236}">
                <a16:creationId xmlns:a16="http://schemas.microsoft.com/office/drawing/2014/main" id="{A56E57B4-43F6-434F-8E47-3C2717191DCB}"/>
              </a:ext>
            </a:extLst>
          </p:cNvPr>
          <p:cNvGrpSpPr>
            <a:grpSpLocks/>
          </p:cNvGrpSpPr>
          <p:nvPr/>
        </p:nvGrpSpPr>
        <p:grpSpPr bwMode="auto">
          <a:xfrm>
            <a:off x="6581775" y="2355850"/>
            <a:ext cx="1806575" cy="1611313"/>
            <a:chOff x="6581869" y="2355143"/>
            <a:chExt cx="1806481" cy="1612537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DD4107A0-9BFF-4BCA-B50E-717F2BC810C9}"/>
                </a:ext>
              </a:extLst>
            </p:cNvPr>
            <p:cNvSpPr/>
            <p:nvPr/>
          </p:nvSpPr>
          <p:spPr>
            <a:xfrm>
              <a:off x="6581869" y="3435463"/>
              <a:ext cx="1806481" cy="532217"/>
            </a:xfrm>
            <a:prstGeom prst="roundRect">
              <a:avLst/>
            </a:prstGeom>
            <a:solidFill>
              <a:srgbClr val="EC73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fabric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5379" name="Picture 17">
              <a:extLst>
                <a:ext uri="{FF2B5EF4-FFF2-40B4-BE49-F238E27FC236}">
                  <a16:creationId xmlns:a16="http://schemas.microsoft.com/office/drawing/2014/main" id="{EAABD706-502E-4011-BD92-92050C803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0599" y="2355143"/>
              <a:ext cx="1269019" cy="88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2B79F705-72E5-4E95-A301-EF54D900E01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178050"/>
            <a:ext cx="1806575" cy="1789113"/>
            <a:chOff x="755650" y="2178400"/>
            <a:chExt cx="1806481" cy="1789280"/>
          </a:xfrm>
        </p:grpSpPr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AFD5CF23-A6A5-4F28-A207-A64B0ABB4EC9}"/>
                </a:ext>
              </a:extLst>
            </p:cNvPr>
            <p:cNvSpPr/>
            <p:nvPr/>
          </p:nvSpPr>
          <p:spPr>
            <a:xfrm>
              <a:off x="755650" y="3435817"/>
              <a:ext cx="1806481" cy="531863"/>
            </a:xfrm>
            <a:prstGeom prst="roundRect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wood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5377" name="Picture 18">
              <a:extLst>
                <a:ext uri="{FF2B5EF4-FFF2-40B4-BE49-F238E27FC236}">
                  <a16:creationId xmlns:a16="http://schemas.microsoft.com/office/drawing/2014/main" id="{1AFF2C72-BB87-4207-8021-1F5245C16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614" y="2178400"/>
              <a:ext cx="1038234" cy="1158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1A1D52BB-357A-4959-8498-BDF7B1DD5C2D}"/>
              </a:ext>
            </a:extLst>
          </p:cNvPr>
          <p:cNvGrpSpPr>
            <a:grpSpLocks/>
          </p:cNvGrpSpPr>
          <p:nvPr/>
        </p:nvGrpSpPr>
        <p:grpSpPr bwMode="auto">
          <a:xfrm>
            <a:off x="4576763" y="4148138"/>
            <a:ext cx="1806575" cy="1944687"/>
            <a:chOff x="3673387" y="4147829"/>
            <a:chExt cx="1806481" cy="1944996"/>
          </a:xfrm>
        </p:grpSpPr>
        <p:sp>
          <p:nvSpPr>
            <p:cNvPr id="21" name="Rounded Rectangle 12">
              <a:extLst>
                <a:ext uri="{FF2B5EF4-FFF2-40B4-BE49-F238E27FC236}">
                  <a16:creationId xmlns:a16="http://schemas.microsoft.com/office/drawing/2014/main" id="{8AE0A4E0-ED9D-4FCD-B80A-E17AE6948637}"/>
                </a:ext>
              </a:extLst>
            </p:cNvPr>
            <p:cNvSpPr/>
            <p:nvPr/>
          </p:nvSpPr>
          <p:spPr>
            <a:xfrm>
              <a:off x="3673387" y="5560928"/>
              <a:ext cx="1806481" cy="531897"/>
            </a:xfrm>
            <a:prstGeom prst="roundRect">
              <a:avLst/>
            </a:prstGeom>
            <a:solidFill>
              <a:srgbClr val="2CB7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glass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5375" name="Picture 19">
              <a:extLst>
                <a:ext uri="{FF2B5EF4-FFF2-40B4-BE49-F238E27FC236}">
                  <a16:creationId xmlns:a16="http://schemas.microsoft.com/office/drawing/2014/main" id="{BD6B7446-36BB-477E-8281-C2CAA53C1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8671" y="4147829"/>
              <a:ext cx="759701" cy="1323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6">
            <a:extLst>
              <a:ext uri="{FF2B5EF4-FFF2-40B4-BE49-F238E27FC236}">
                <a16:creationId xmlns:a16="http://schemas.microsoft.com/office/drawing/2014/main" id="{389E087E-694C-44C6-BF2C-A500EA81CC90}"/>
              </a:ext>
            </a:extLst>
          </p:cNvPr>
          <p:cNvGrpSpPr>
            <a:grpSpLocks/>
          </p:cNvGrpSpPr>
          <p:nvPr/>
        </p:nvGrpSpPr>
        <p:grpSpPr bwMode="auto">
          <a:xfrm>
            <a:off x="6594475" y="4259263"/>
            <a:ext cx="1806575" cy="1792287"/>
            <a:chOff x="5615460" y="4300852"/>
            <a:chExt cx="1806481" cy="1791973"/>
          </a:xfrm>
        </p:grpSpPr>
        <p:sp>
          <p:nvSpPr>
            <p:cNvPr id="24" name="Rounded Rectangle 13">
              <a:extLst>
                <a:ext uri="{FF2B5EF4-FFF2-40B4-BE49-F238E27FC236}">
                  <a16:creationId xmlns:a16="http://schemas.microsoft.com/office/drawing/2014/main" id="{1C3A9D6D-9486-485B-B261-1B821171AEDC}"/>
                </a:ext>
              </a:extLst>
            </p:cNvPr>
            <p:cNvSpPr/>
            <p:nvPr/>
          </p:nvSpPr>
          <p:spPr>
            <a:xfrm>
              <a:off x="5615460" y="5561106"/>
              <a:ext cx="1806481" cy="531719"/>
            </a:xfrm>
            <a:prstGeom prst="roundRect">
              <a:avLst/>
            </a:prstGeom>
            <a:solidFill>
              <a:srgbClr val="EC73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>
                  <a:solidFill>
                    <a:schemeClr val="tx1"/>
                  </a:solidFill>
                </a:rPr>
                <a:t>ceramic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15373" name="Picture 21">
              <a:extLst>
                <a:ext uri="{FF2B5EF4-FFF2-40B4-BE49-F238E27FC236}">
                  <a16:creationId xmlns:a16="http://schemas.microsoft.com/office/drawing/2014/main" id="{537F4ED3-E3DC-4FBF-8DC7-EEC9E4F72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6697" y="4300852"/>
              <a:ext cx="1203601" cy="110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71" name="Rectangle 4">
            <a:extLst>
              <a:ext uri="{FF2B5EF4-FFF2-40B4-BE49-F238E27FC236}">
                <a16:creationId xmlns:a16="http://schemas.microsoft.com/office/drawing/2014/main" id="{377DF337-5587-4172-BEEA-DB356B263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4292600"/>
            <a:ext cx="209073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>
                <a:solidFill>
                  <a:schemeClr val="tx1"/>
                </a:solidFill>
              </a:rPr>
              <a:t>Stare in nove igrače so običajno narejene iz različnih materialov. Lahko poimenuješ katerega izmed njih?</a:t>
            </a:r>
            <a:endParaRPr lang="en-GB" altLang="sl-SI">
              <a:solidFill>
                <a:schemeClr val="tx1"/>
              </a:solidFill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085322EA-CD41-47D5-804E-27AA72E56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80252" y="7075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908B2328-5BB3-45D1-A6F1-59975C3595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795"/>
          <a:stretch/>
        </p:blipFill>
        <p:spPr>
          <a:xfrm>
            <a:off x="2481429" y="4656643"/>
            <a:ext cx="1930375" cy="1436182"/>
          </a:xfrm>
          <a:prstGeom prst="roundRect">
            <a:avLst/>
          </a:prstGeom>
          <a:ln w="19050">
            <a:solidFill>
              <a:srgbClr val="A673AE"/>
            </a:solidFill>
          </a:ln>
        </p:spPr>
      </p:pic>
      <p:sp>
        <p:nvSpPr>
          <p:cNvPr id="4" name="Title 20">
            <a:extLst>
              <a:ext uri="{FF2B5EF4-FFF2-40B4-BE49-F238E27FC236}">
                <a16:creationId xmlns:a16="http://schemas.microsoft.com/office/drawing/2014/main" id="{3DC89B03-B27F-4D0F-B130-46203734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>
              <a:defRPr/>
            </a:pPr>
            <a:r>
              <a:rPr lang="en-GB" sz="3600" dirty="0">
                <a:latin typeface="+mn-lt"/>
              </a:rPr>
              <a:t>What Are They Made From?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B0FF667-37EA-4533-B8B1-DA53BCD6F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0" y="1473200"/>
            <a:ext cx="3263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sl-SI">
                <a:solidFill>
                  <a:schemeClr val="tx1"/>
                </a:solidFill>
              </a:rPr>
              <a:t>Old toys were usually made from materials such as wood, metal, glass and fabric. 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88B59E-89D0-4DDE-A718-D6DEB5270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5538788"/>
            <a:ext cx="25415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sl-SI">
                <a:solidFill>
                  <a:srgbClr val="000000"/>
                </a:solidFill>
              </a:rPr>
              <a:t>New toys are usually made from plastic.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904D1EA-1B6F-4798-BA3C-8BBCDD3F27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9703" y="3924125"/>
            <a:ext cx="2085975" cy="1381619"/>
          </a:xfrm>
          <a:prstGeom prst="roundRect">
            <a:avLst/>
          </a:prstGeom>
          <a:ln w="19050">
            <a:solidFill>
              <a:srgbClr val="2CB7BC"/>
            </a:solidFill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3A01A7B-B304-448E-8F04-69A11D3A5EC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6650" y="2738334"/>
            <a:ext cx="2085975" cy="1374847"/>
          </a:xfrm>
          <a:prstGeom prst="roundRect">
            <a:avLst/>
          </a:prstGeom>
          <a:ln w="19050">
            <a:solidFill>
              <a:srgbClr val="2CB7BC"/>
            </a:solidFill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AF583D79-1CFE-492C-8992-E4E6201BC18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05349" y="1536740"/>
            <a:ext cx="2085975" cy="1390650"/>
          </a:xfrm>
          <a:prstGeom prst="roundRect">
            <a:avLst/>
          </a:prstGeom>
          <a:ln w="19050">
            <a:solidFill>
              <a:srgbClr val="2CB7BC"/>
            </a:solidFill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9DF33C4-5583-41E5-B4BD-46B95C8FCF5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5825" y="3555345"/>
            <a:ext cx="1930375" cy="1447782"/>
          </a:xfrm>
          <a:prstGeom prst="roundRect">
            <a:avLst/>
          </a:prstGeom>
          <a:ln w="19050">
            <a:solidFill>
              <a:srgbClr val="A673AE"/>
            </a:solidFill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DBB9513-8E1A-4F69-A5CE-C922BEF8C8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0558"/>
          <a:stretch/>
        </p:blipFill>
        <p:spPr>
          <a:xfrm>
            <a:off x="2481429" y="2467507"/>
            <a:ext cx="1930375" cy="1434322"/>
          </a:xfrm>
          <a:prstGeom prst="roundRect">
            <a:avLst/>
          </a:prstGeom>
          <a:ln w="19050">
            <a:solidFill>
              <a:srgbClr val="A673AE"/>
            </a:solidFill>
          </a:ln>
        </p:spPr>
      </p:pic>
      <p:sp>
        <p:nvSpPr>
          <p:cNvPr id="16395" name="Rectangle 4">
            <a:extLst>
              <a:ext uri="{FF2B5EF4-FFF2-40B4-BE49-F238E27FC236}">
                <a16:creationId xmlns:a16="http://schemas.microsoft.com/office/drawing/2014/main" id="{E3B557FE-8FE4-4B74-8A73-5AE6F7387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" y="2433638"/>
            <a:ext cx="1930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-18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l-SI" altLang="sl-SI" sz="1600">
                <a:solidFill>
                  <a:schemeClr val="tx1"/>
                </a:solidFill>
              </a:rPr>
              <a:t>Stare igrače so običajno narejene iz lesa, stekla in blaga.</a:t>
            </a:r>
            <a:endParaRPr lang="en-GB" altLang="sl-SI" sz="1600">
              <a:solidFill>
                <a:schemeClr val="tx1"/>
              </a:solidFill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170438EE-BC2B-4B18-B54A-0A3EE8F44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76028" y="14598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>
            <a:extLst>
              <a:ext uri="{FF2B5EF4-FFF2-40B4-BE49-F238E27FC236}">
                <a16:creationId xmlns:a16="http://schemas.microsoft.com/office/drawing/2014/main" id="{F5C0B1C6-0169-4E19-BAE6-EA62EF01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514350"/>
            <a:ext cx="8220075" cy="993775"/>
          </a:xfrm>
        </p:spPr>
        <p:txBody>
          <a:bodyPr/>
          <a:lstStyle/>
          <a:p>
            <a:pPr algn="ctr">
              <a:defRPr/>
            </a:pPr>
            <a:r>
              <a:rPr lang="en-GB" sz="3600" dirty="0">
                <a:latin typeface="+mn-lt"/>
              </a:rPr>
              <a:t>How Are They Made?</a:t>
            </a:r>
            <a:br>
              <a:rPr lang="sl-SI" sz="3600" dirty="0">
                <a:latin typeface="+mn-lt"/>
              </a:rPr>
            </a:br>
            <a:r>
              <a:rPr lang="sl-SI" sz="2000" dirty="0">
                <a:latin typeface="+mn-lt"/>
              </a:rPr>
              <a:t>Kako so narejene?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172BD32-CA87-4B1F-AD98-4DE74E98FF3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0375" y="3377760"/>
            <a:ext cx="4117975" cy="2745317"/>
          </a:xfrm>
          <a:prstGeom prst="roundRect">
            <a:avLst>
              <a:gd name="adj" fmla="val 5277"/>
            </a:avLst>
          </a:prstGeom>
          <a:ln w="19050">
            <a:solidFill>
              <a:srgbClr val="A673AE"/>
            </a:solidFill>
          </a:ln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E03F2211-56DD-4765-960E-B9C03E7B0F61}"/>
              </a:ext>
            </a:extLst>
          </p:cNvPr>
          <p:cNvSpPr/>
          <p:nvPr/>
        </p:nvSpPr>
        <p:spPr>
          <a:xfrm>
            <a:off x="755650" y="1593850"/>
            <a:ext cx="7632700" cy="1663700"/>
          </a:xfrm>
          <a:prstGeom prst="roundRect">
            <a:avLst>
              <a:gd name="adj" fmla="val 5775"/>
            </a:avLst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dirty="0"/>
              <a:t>Lots of old toys were made from wood. These toys were all handmade. This meant that they took a long time and cost a lot of money to make.</a:t>
            </a:r>
            <a:endParaRPr lang="sl-SI" dirty="0"/>
          </a:p>
          <a:p>
            <a:pPr>
              <a:defRPr/>
            </a:pPr>
            <a:r>
              <a:rPr lang="en-GB" dirty="0"/>
              <a:t> </a:t>
            </a:r>
            <a:endParaRPr lang="sl-SI" dirty="0"/>
          </a:p>
          <a:p>
            <a:pPr algn="ctr">
              <a:defRPr/>
            </a:pPr>
            <a:r>
              <a:rPr lang="sl-SI" sz="1600" dirty="0"/>
              <a:t>Veliko starih igrač je bilo narejenih iz lesa. Izdelovali so jih ročno, kar pomeni, da so potrebovali veliko časa za izdelavo igrače in ta je bila zelo draga.</a:t>
            </a:r>
            <a:endParaRPr lang="en-GB" sz="1600" dirty="0"/>
          </a:p>
        </p:txBody>
      </p:sp>
      <p:pic>
        <p:nvPicPr>
          <p:cNvPr id="17413" name="Picture 3">
            <a:extLst>
              <a:ext uri="{FF2B5EF4-FFF2-40B4-BE49-F238E27FC236}">
                <a16:creationId xmlns:a16="http://schemas.microsoft.com/office/drawing/2014/main" id="{57B6C3CF-C345-46C5-862C-5A4310A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732213"/>
            <a:ext cx="366395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ABF94443-8FA7-4956-9C0F-55E1B72CC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2931" y="7349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611</TotalTime>
  <Words>656</Words>
  <Application>Microsoft Office PowerPoint</Application>
  <PresentationFormat>Diaprojekcija na zaslonu (4:3)</PresentationFormat>
  <Paragraphs>112</Paragraphs>
  <Slides>21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7" baseType="lpstr">
      <vt:lpstr>Twinkl SemiBold</vt:lpstr>
      <vt:lpstr>Twinkl</vt:lpstr>
      <vt:lpstr>Tuffy-TTF</vt:lpstr>
      <vt:lpstr>Calibri</vt:lpstr>
      <vt:lpstr>Arial</vt:lpstr>
      <vt:lpstr>Office Theme</vt:lpstr>
      <vt:lpstr>PowerPointova predstavitev</vt:lpstr>
      <vt:lpstr>Can you decide what is an OLD toy and what is a NEW toy?</vt:lpstr>
      <vt:lpstr>PowerPointova predstavitev</vt:lpstr>
      <vt:lpstr>New Toys Nove igrače</vt:lpstr>
      <vt:lpstr>Old Toys stare igrače</vt:lpstr>
      <vt:lpstr>What Are the Differences? V čem je razlika?</vt:lpstr>
      <vt:lpstr>PowerPointova predstavitev</vt:lpstr>
      <vt:lpstr>What Are They Made From?</vt:lpstr>
      <vt:lpstr>How Are They Made? Kako so narejene?</vt:lpstr>
      <vt:lpstr>How Are They Made?</vt:lpstr>
      <vt:lpstr>Take a look at the toys in the pictures on the next slides. Think about them: are they NEW or OLD?  Oglej si igrače na fotografijah na drsnikih, ki sledijo. Razmisli, ali so igrače NOVE ali STARE. KLIKNI na rešitev in preveri!</vt:lpstr>
      <vt:lpstr>Is It Old or New?</vt:lpstr>
      <vt:lpstr>Is It Old or New?</vt:lpstr>
      <vt:lpstr>Is It Old or New?</vt:lpstr>
      <vt:lpstr>Is It Old or New?</vt:lpstr>
      <vt:lpstr>Is It Old or New?</vt:lpstr>
      <vt:lpstr>Is It Old or New?</vt:lpstr>
      <vt:lpstr>Is It Old or New?</vt:lpstr>
      <vt:lpstr>Is It Old or New?</vt:lpstr>
      <vt:lpstr>Is It Old or New?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Ridsdale</dc:creator>
  <cp:lastModifiedBy>Aleksander Bissachi</cp:lastModifiedBy>
  <cp:revision>25</cp:revision>
  <dcterms:created xsi:type="dcterms:W3CDTF">2017-07-18T07:45:24Z</dcterms:created>
  <dcterms:modified xsi:type="dcterms:W3CDTF">2020-11-19T08:46:29Z</dcterms:modified>
</cp:coreProperties>
</file>